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1"/>
  </p:notesMasterIdLst>
  <p:handoutMasterIdLst>
    <p:handoutMasterId r:id="rId32"/>
  </p:handoutMasterIdLst>
  <p:sldIdLst>
    <p:sldId id="256" r:id="rId5"/>
    <p:sldId id="257" r:id="rId6"/>
    <p:sldId id="258" r:id="rId7"/>
    <p:sldId id="259" r:id="rId8"/>
    <p:sldId id="308" r:id="rId9"/>
    <p:sldId id="313" r:id="rId10"/>
    <p:sldId id="314" r:id="rId11"/>
    <p:sldId id="263" r:id="rId12"/>
    <p:sldId id="264" r:id="rId13"/>
    <p:sldId id="266" r:id="rId14"/>
    <p:sldId id="306" r:id="rId15"/>
    <p:sldId id="311" r:id="rId16"/>
    <p:sldId id="312" r:id="rId17"/>
    <p:sldId id="304" r:id="rId18"/>
    <p:sldId id="319" r:id="rId19"/>
    <p:sldId id="320" r:id="rId20"/>
    <p:sldId id="321" r:id="rId21"/>
    <p:sldId id="301" r:id="rId22"/>
    <p:sldId id="300" r:id="rId23"/>
    <p:sldId id="309" r:id="rId24"/>
    <p:sldId id="310" r:id="rId25"/>
    <p:sldId id="318" r:id="rId26"/>
    <p:sldId id="307" r:id="rId27"/>
    <p:sldId id="322" r:id="rId28"/>
    <p:sldId id="302" r:id="rId29"/>
    <p:sldId id="303" r:id="rId3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FCD1F3-2D3C-4514-8BC9-A047F241ADC6}" v="39" dt="2022-04-25T15:44:46.910"/>
    <p1510:client id="{CCD53551-C14E-4ECA-ABB0-D3DC76F22449}" v="945" dt="2022-04-25T15:45:15.7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979" autoAdjust="0"/>
  </p:normalViewPr>
  <p:slideViewPr>
    <p:cSldViewPr snapToGrid="0">
      <p:cViewPr varScale="1">
        <p:scale>
          <a:sx n="69" d="100"/>
          <a:sy n="69" d="100"/>
        </p:scale>
        <p:origin x="120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 Pritchard" userId="S::vpritchard@dlpt.education::689be59f-3d1b-4373-b575-2cf76523ff49" providerId="AD" clId="Web-{CCD53551-C14E-4ECA-ABB0-D3DC76F22449}"/>
    <pc:docChg chg="delSld modSld">
      <pc:chgData name="V Pritchard" userId="S::vpritchard@dlpt.education::689be59f-3d1b-4373-b575-2cf76523ff49" providerId="AD" clId="Web-{CCD53551-C14E-4ECA-ABB0-D3DC76F22449}" dt="2022-04-25T15:45:15.763" v="939" actId="20577"/>
      <pc:docMkLst>
        <pc:docMk/>
      </pc:docMkLst>
      <pc:sldChg chg="modSp">
        <pc:chgData name="V Pritchard" userId="S::vpritchard@dlpt.education::689be59f-3d1b-4373-b575-2cf76523ff49" providerId="AD" clId="Web-{CCD53551-C14E-4ECA-ABB0-D3DC76F22449}" dt="2022-04-25T15:42:59.104" v="895" actId="20577"/>
        <pc:sldMkLst>
          <pc:docMk/>
          <pc:sldMk cId="3745049854" sldId="258"/>
        </pc:sldMkLst>
        <pc:spChg chg="mod">
          <ac:chgData name="V Pritchard" userId="S::vpritchard@dlpt.education::689be59f-3d1b-4373-b575-2cf76523ff49" providerId="AD" clId="Web-{CCD53551-C14E-4ECA-ABB0-D3DC76F22449}" dt="2022-04-25T15:42:47.666" v="892" actId="20577"/>
          <ac:spMkLst>
            <pc:docMk/>
            <pc:sldMk cId="3745049854" sldId="258"/>
            <ac:spMk id="2" creationId="{00000000-0000-0000-0000-000000000000}"/>
          </ac:spMkLst>
        </pc:spChg>
        <pc:spChg chg="mod">
          <ac:chgData name="V Pritchard" userId="S::vpritchard@dlpt.education::689be59f-3d1b-4373-b575-2cf76523ff49" providerId="AD" clId="Web-{CCD53551-C14E-4ECA-ABB0-D3DC76F22449}" dt="2022-04-25T15:42:59.104" v="895" actId="20577"/>
          <ac:spMkLst>
            <pc:docMk/>
            <pc:sldMk cId="3745049854" sldId="258"/>
            <ac:spMk id="3" creationId="{00000000-0000-0000-0000-000000000000}"/>
          </ac:spMkLst>
        </pc:spChg>
      </pc:sldChg>
      <pc:sldChg chg="modSp">
        <pc:chgData name="V Pritchard" userId="S::vpritchard@dlpt.education::689be59f-3d1b-4373-b575-2cf76523ff49" providerId="AD" clId="Web-{CCD53551-C14E-4ECA-ABB0-D3DC76F22449}" dt="2022-04-25T15:43:47.042" v="897" actId="20577"/>
        <pc:sldMkLst>
          <pc:docMk/>
          <pc:sldMk cId="3679888707" sldId="310"/>
        </pc:sldMkLst>
        <pc:spChg chg="mod">
          <ac:chgData name="V Pritchard" userId="S::vpritchard@dlpt.education::689be59f-3d1b-4373-b575-2cf76523ff49" providerId="AD" clId="Web-{CCD53551-C14E-4ECA-ABB0-D3DC76F22449}" dt="2022-04-25T15:43:47.042" v="897" actId="20577"/>
          <ac:spMkLst>
            <pc:docMk/>
            <pc:sldMk cId="3679888707" sldId="310"/>
            <ac:spMk id="3" creationId="{00000000-0000-0000-0000-000000000000}"/>
          </ac:spMkLst>
        </pc:spChg>
      </pc:sldChg>
      <pc:sldChg chg="modSp">
        <pc:chgData name="V Pritchard" userId="S::vpritchard@dlpt.education::689be59f-3d1b-4373-b575-2cf76523ff49" providerId="AD" clId="Web-{CCD53551-C14E-4ECA-ABB0-D3DC76F22449}" dt="2022-04-25T15:37:19.190" v="333" actId="1076"/>
        <pc:sldMkLst>
          <pc:docMk/>
          <pc:sldMk cId="3749965797" sldId="313"/>
        </pc:sldMkLst>
        <pc:spChg chg="mod">
          <ac:chgData name="V Pritchard" userId="S::vpritchard@dlpt.education::689be59f-3d1b-4373-b575-2cf76523ff49" providerId="AD" clId="Web-{CCD53551-C14E-4ECA-ABB0-D3DC76F22449}" dt="2022-04-25T15:37:19.190" v="333" actId="1076"/>
          <ac:spMkLst>
            <pc:docMk/>
            <pc:sldMk cId="3749965797" sldId="313"/>
            <ac:spMk id="2" creationId="{00000000-0000-0000-0000-000000000000}"/>
          </ac:spMkLst>
        </pc:spChg>
        <pc:spChg chg="mod">
          <ac:chgData name="V Pritchard" userId="S::vpritchard@dlpt.education::689be59f-3d1b-4373-b575-2cf76523ff49" providerId="AD" clId="Web-{CCD53551-C14E-4ECA-ABB0-D3DC76F22449}" dt="2022-04-25T15:37:14.049" v="332" actId="20577"/>
          <ac:spMkLst>
            <pc:docMk/>
            <pc:sldMk cId="3749965797" sldId="313"/>
            <ac:spMk id="3" creationId="{00000000-0000-0000-0000-000000000000}"/>
          </ac:spMkLst>
        </pc:spChg>
      </pc:sldChg>
      <pc:sldChg chg="modSp">
        <pc:chgData name="V Pritchard" userId="S::vpritchard@dlpt.education::689be59f-3d1b-4373-b575-2cf76523ff49" providerId="AD" clId="Web-{CCD53551-C14E-4ECA-ABB0-D3DC76F22449}" dt="2022-04-25T15:45:15.763" v="939" actId="20577"/>
        <pc:sldMkLst>
          <pc:docMk/>
          <pc:sldMk cId="3807597083" sldId="314"/>
        </pc:sldMkLst>
        <pc:spChg chg="mod">
          <ac:chgData name="V Pritchard" userId="S::vpritchard@dlpt.education::689be59f-3d1b-4373-b575-2cf76523ff49" providerId="AD" clId="Web-{CCD53551-C14E-4ECA-ABB0-D3DC76F22449}" dt="2022-04-25T15:45:15.763" v="939" actId="20577"/>
          <ac:spMkLst>
            <pc:docMk/>
            <pc:sldMk cId="3807597083" sldId="314"/>
            <ac:spMk id="2" creationId="{00000000-0000-0000-0000-000000000000}"/>
          </ac:spMkLst>
        </pc:spChg>
        <pc:spChg chg="mod">
          <ac:chgData name="V Pritchard" userId="S::vpritchard@dlpt.education::689be59f-3d1b-4373-b575-2cf76523ff49" providerId="AD" clId="Web-{CCD53551-C14E-4ECA-ABB0-D3DC76F22449}" dt="2022-04-25T15:39:17.286" v="438" actId="20577"/>
          <ac:spMkLst>
            <pc:docMk/>
            <pc:sldMk cId="3807597083" sldId="314"/>
            <ac:spMk id="3" creationId="{00000000-0000-0000-0000-000000000000}"/>
          </ac:spMkLst>
        </pc:spChg>
      </pc:sldChg>
      <pc:sldChg chg="del">
        <pc:chgData name="V Pritchard" userId="S::vpritchard@dlpt.education::689be59f-3d1b-4373-b575-2cf76523ff49" providerId="AD" clId="Web-{CCD53551-C14E-4ECA-ABB0-D3DC76F22449}" dt="2022-04-25T15:39:55.084" v="499"/>
        <pc:sldMkLst>
          <pc:docMk/>
          <pc:sldMk cId="3729654361" sldId="315"/>
        </pc:sldMkLst>
      </pc:sldChg>
      <pc:sldChg chg="del">
        <pc:chgData name="V Pritchard" userId="S::vpritchard@dlpt.education::689be59f-3d1b-4373-b575-2cf76523ff49" providerId="AD" clId="Web-{CCD53551-C14E-4ECA-ABB0-D3DC76F22449}" dt="2022-04-25T15:40:08.537" v="554"/>
        <pc:sldMkLst>
          <pc:docMk/>
          <pc:sldMk cId="262373498" sldId="316"/>
        </pc:sldMkLst>
      </pc:sldChg>
      <pc:sldChg chg="del">
        <pc:chgData name="V Pritchard" userId="S::vpritchard@dlpt.education::689be59f-3d1b-4373-b575-2cf76523ff49" providerId="AD" clId="Web-{CCD53551-C14E-4ECA-ABB0-D3DC76F22449}" dt="2022-04-25T15:40:10.366" v="555"/>
        <pc:sldMkLst>
          <pc:docMk/>
          <pc:sldMk cId="3986624478" sldId="317"/>
        </pc:sldMkLst>
      </pc:sldChg>
    </pc:docChg>
  </pc:docChgLst>
  <pc:docChgLst>
    <pc:chgData name="Rebecca Blyth" userId="S::rblyth@dlpt.education::5b50685e-2054-4ee8-be5f-672e5a74b8a3" providerId="AD" clId="Web-{44FCD1F3-2D3C-4514-8BC9-A047F241ADC6}"/>
    <pc:docChg chg="modSld">
      <pc:chgData name="Rebecca Blyth" userId="S::rblyth@dlpt.education::5b50685e-2054-4ee8-be5f-672e5a74b8a3" providerId="AD" clId="Web-{44FCD1F3-2D3C-4514-8BC9-A047F241ADC6}" dt="2022-04-25T15:44:46.910" v="34" actId="1076"/>
      <pc:docMkLst>
        <pc:docMk/>
      </pc:docMkLst>
      <pc:sldChg chg="addSp delSp modSp">
        <pc:chgData name="Rebecca Blyth" userId="S::rblyth@dlpt.education::5b50685e-2054-4ee8-be5f-672e5a74b8a3" providerId="AD" clId="Web-{44FCD1F3-2D3C-4514-8BC9-A047F241ADC6}" dt="2022-04-25T15:41:39.248" v="8" actId="1076"/>
        <pc:sldMkLst>
          <pc:docMk/>
          <pc:sldMk cId="2745270999" sldId="318"/>
        </pc:sldMkLst>
        <pc:spChg chg="del">
          <ac:chgData name="Rebecca Blyth" userId="S::rblyth@dlpt.education::5b50685e-2054-4ee8-be5f-672e5a74b8a3" providerId="AD" clId="Web-{44FCD1F3-2D3C-4514-8BC9-A047F241ADC6}" dt="2022-04-25T15:41:26.951" v="3"/>
          <ac:spMkLst>
            <pc:docMk/>
            <pc:sldMk cId="2745270999" sldId="318"/>
            <ac:spMk id="2" creationId="{00000000-0000-0000-0000-000000000000}"/>
          </ac:spMkLst>
        </pc:spChg>
        <pc:picChg chg="add mod ord">
          <ac:chgData name="Rebecca Blyth" userId="S::rblyth@dlpt.education::5b50685e-2054-4ee8-be5f-672e5a74b8a3" providerId="AD" clId="Web-{44FCD1F3-2D3C-4514-8BC9-A047F241ADC6}" dt="2022-04-25T15:41:39.248" v="8" actId="1076"/>
          <ac:picMkLst>
            <pc:docMk/>
            <pc:sldMk cId="2745270999" sldId="318"/>
            <ac:picMk id="4" creationId="{ECFB66A8-5A37-5275-712C-A0DBC932E9A8}"/>
          </ac:picMkLst>
        </pc:picChg>
      </pc:sldChg>
      <pc:sldChg chg="addSp delSp modSp">
        <pc:chgData name="Rebecca Blyth" userId="S::rblyth@dlpt.education::5b50685e-2054-4ee8-be5f-672e5a74b8a3" providerId="AD" clId="Web-{44FCD1F3-2D3C-4514-8BC9-A047F241ADC6}" dt="2022-04-25T15:44:46.910" v="34" actId="1076"/>
        <pc:sldMkLst>
          <pc:docMk/>
          <pc:sldMk cId="256398516" sldId="319"/>
        </pc:sldMkLst>
        <pc:spChg chg="del">
          <ac:chgData name="Rebecca Blyth" userId="S::rblyth@dlpt.education::5b50685e-2054-4ee8-be5f-672e5a74b8a3" providerId="AD" clId="Web-{44FCD1F3-2D3C-4514-8BC9-A047F241ADC6}" dt="2022-04-25T15:42:01.421" v="9"/>
          <ac:spMkLst>
            <pc:docMk/>
            <pc:sldMk cId="256398516" sldId="319"/>
            <ac:spMk id="2" creationId="{00000000-0000-0000-0000-000000000000}"/>
          </ac:spMkLst>
        </pc:spChg>
        <pc:spChg chg="add mod">
          <ac:chgData name="Rebecca Blyth" userId="S::rblyth@dlpt.education::5b50685e-2054-4ee8-be5f-672e5a74b8a3" providerId="AD" clId="Web-{44FCD1F3-2D3C-4514-8BC9-A047F241ADC6}" dt="2022-04-25T15:44:46.910" v="34" actId="1076"/>
          <ac:spMkLst>
            <pc:docMk/>
            <pc:sldMk cId="256398516" sldId="319"/>
            <ac:spMk id="5" creationId="{FC61A754-42AE-8353-D0CF-50C32F55917E}"/>
          </ac:spMkLst>
        </pc:spChg>
        <pc:picChg chg="add mod ord">
          <ac:chgData name="Rebecca Blyth" userId="S::rblyth@dlpt.education::5b50685e-2054-4ee8-be5f-672e5a74b8a3" providerId="AD" clId="Web-{44FCD1F3-2D3C-4514-8BC9-A047F241ADC6}" dt="2022-04-25T15:44:42.785" v="33" actId="14100"/>
          <ac:picMkLst>
            <pc:docMk/>
            <pc:sldMk cId="256398516" sldId="319"/>
            <ac:picMk id="4" creationId="{16734DA2-DC87-CADB-0592-6D40D87DE705}"/>
          </ac:picMkLst>
        </pc:picChg>
      </pc:sldChg>
      <pc:sldChg chg="addSp delSp modSp">
        <pc:chgData name="Rebecca Blyth" userId="S::rblyth@dlpt.education::5b50685e-2054-4ee8-be5f-672e5a74b8a3" providerId="AD" clId="Web-{44FCD1F3-2D3C-4514-8BC9-A047F241ADC6}" dt="2022-04-25T15:44:13.050" v="31" actId="1076"/>
        <pc:sldMkLst>
          <pc:docMk/>
          <pc:sldMk cId="3414947141" sldId="320"/>
        </pc:sldMkLst>
        <pc:spChg chg="del">
          <ac:chgData name="Rebecca Blyth" userId="S::rblyth@dlpt.education::5b50685e-2054-4ee8-be5f-672e5a74b8a3" providerId="AD" clId="Web-{44FCD1F3-2D3C-4514-8BC9-A047F241ADC6}" dt="2022-04-25T15:44:08.643" v="29"/>
          <ac:spMkLst>
            <pc:docMk/>
            <pc:sldMk cId="3414947141" sldId="320"/>
            <ac:spMk id="2" creationId="{00000000-0000-0000-0000-000000000000}"/>
          </ac:spMkLst>
        </pc:spChg>
        <pc:picChg chg="add mod ord">
          <ac:chgData name="Rebecca Blyth" userId="S::rblyth@dlpt.education::5b50685e-2054-4ee8-be5f-672e5a74b8a3" providerId="AD" clId="Web-{44FCD1F3-2D3C-4514-8BC9-A047F241ADC6}" dt="2022-04-25T15:44:13.050" v="31" actId="1076"/>
          <ac:picMkLst>
            <pc:docMk/>
            <pc:sldMk cId="3414947141" sldId="320"/>
            <ac:picMk id="4" creationId="{52AD5449-212F-8B32-709F-3C0A07A11806}"/>
          </ac:picMkLst>
        </pc:picChg>
      </pc:sldChg>
      <pc:sldChg chg="addSp delSp modSp">
        <pc:chgData name="Rebecca Blyth" userId="S::rblyth@dlpt.education::5b50685e-2054-4ee8-be5f-672e5a74b8a3" providerId="AD" clId="Web-{44FCD1F3-2D3C-4514-8BC9-A047F241ADC6}" dt="2022-04-25T15:44:00.096" v="28" actId="20577"/>
        <pc:sldMkLst>
          <pc:docMk/>
          <pc:sldMk cId="1017139752" sldId="321"/>
        </pc:sldMkLst>
        <pc:spChg chg="del">
          <ac:chgData name="Rebecca Blyth" userId="S::rblyth@dlpt.education::5b50685e-2054-4ee8-be5f-672e5a74b8a3" providerId="AD" clId="Web-{44FCD1F3-2D3C-4514-8BC9-A047F241ADC6}" dt="2022-04-25T15:43:43.221" v="23"/>
          <ac:spMkLst>
            <pc:docMk/>
            <pc:sldMk cId="1017139752" sldId="321"/>
            <ac:spMk id="2" creationId="{00000000-0000-0000-0000-000000000000}"/>
          </ac:spMkLst>
        </pc:spChg>
        <pc:spChg chg="mod">
          <ac:chgData name="Rebecca Blyth" userId="S::rblyth@dlpt.education::5b50685e-2054-4ee8-be5f-672e5a74b8a3" providerId="AD" clId="Web-{44FCD1F3-2D3C-4514-8BC9-A047F241ADC6}" dt="2022-04-25T15:44:00.096" v="28" actId="20577"/>
          <ac:spMkLst>
            <pc:docMk/>
            <pc:sldMk cId="1017139752" sldId="321"/>
            <ac:spMk id="3" creationId="{00000000-0000-0000-0000-000000000000}"/>
          </ac:spMkLst>
        </pc:spChg>
        <pc:picChg chg="add mod ord">
          <ac:chgData name="Rebecca Blyth" userId="S::rblyth@dlpt.education::5b50685e-2054-4ee8-be5f-672e5a74b8a3" providerId="AD" clId="Web-{44FCD1F3-2D3C-4514-8BC9-A047F241ADC6}" dt="2022-04-25T15:43:56.065" v="26" actId="14100"/>
          <ac:picMkLst>
            <pc:docMk/>
            <pc:sldMk cId="1017139752" sldId="321"/>
            <ac:picMk id="4" creationId="{BFAFF999-4158-F56B-4582-A327765498CB}"/>
          </ac:picMkLst>
        </pc:picChg>
      </pc:sldChg>
      <pc:sldChg chg="addSp modSp">
        <pc:chgData name="Rebecca Blyth" userId="S::rblyth@dlpt.education::5b50685e-2054-4ee8-be5f-672e5a74b8a3" providerId="AD" clId="Web-{44FCD1F3-2D3C-4514-8BC9-A047F241ADC6}" dt="2022-04-25T15:32:14.670" v="2" actId="14100"/>
        <pc:sldMkLst>
          <pc:docMk/>
          <pc:sldMk cId="375613632" sldId="322"/>
        </pc:sldMkLst>
        <pc:picChg chg="add mod">
          <ac:chgData name="Rebecca Blyth" userId="S::rblyth@dlpt.education::5b50685e-2054-4ee8-be5f-672e5a74b8a3" providerId="AD" clId="Web-{44FCD1F3-2D3C-4514-8BC9-A047F241ADC6}" dt="2022-04-25T15:32:14.670" v="2" actId="14100"/>
          <ac:picMkLst>
            <pc:docMk/>
            <pc:sldMk cId="375613632" sldId="322"/>
            <ac:picMk id="2" creationId="{951914C8-613B-F162-8A17-D1AEAEFBF59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30603-72D9-453E-BCA1-E12D74F35D04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05536-DF31-4DAA-852E-76D307D66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6605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0ACC9-435A-4929-975A-C1F1FED47895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12C69-221C-44EB-95A5-8CB68384C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135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098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944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062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7237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804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5895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796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765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795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543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55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6344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084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3288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4514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8746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599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1220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5711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9418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9812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7279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0051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0509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Letterjoin-Air Plus 40" pitchFamily="50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9645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812C69-221C-44EB-95A5-8CB68384CC4F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283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84E6C01-5623-4EF7-B9E1-1BFF0AA1317D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E4D6057-DA07-42A5-984A-9FA88690987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ksblMiliA8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tters-and-sounds.com/" TargetMode="External"/><Relationship Id="rId5" Type="http://schemas.openxmlformats.org/officeDocument/2006/relationships/hyperlink" Target="http://www.letterjoin.co.uk/" TargetMode="External"/><Relationship Id="rId4" Type="http://schemas.openxmlformats.org/officeDocument/2006/relationships/hyperlink" Target="https://www.bbc.co.uk/cbeebies/shows/alphablocks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772816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en-GB" sz="3800">
                <a:latin typeface="Letterjoin-Air Plus 40" pitchFamily="50" charset="0"/>
              </a:rPr>
              <a:t>Early Reading and Phonics Workshop – Pre-School</a:t>
            </a:r>
          </a:p>
        </p:txBody>
      </p:sp>
    </p:spTree>
    <p:extLst>
      <p:ext uri="{BB962C8B-B14F-4D97-AF65-F5344CB8AC3E}">
        <p14:creationId xmlns:p14="http://schemas.microsoft.com/office/powerpoint/2010/main" val="151022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>
                <a:latin typeface="Letterjoin-Air Plus 40" pitchFamily="50" charset="0"/>
              </a:rPr>
              <a:t>‘Phonics refers to a method for teaching speakers of English to read and write their language’.</a:t>
            </a:r>
          </a:p>
          <a:p>
            <a:pPr marL="0" indent="0" algn="ctr">
              <a:buNone/>
            </a:pPr>
            <a:endParaRPr lang="en-GB" sz="2000">
              <a:latin typeface="Letterjoin-Air Plus 40" pitchFamily="50" charset="0"/>
            </a:endParaRPr>
          </a:p>
          <a:p>
            <a:pPr marL="0" indent="0" algn="ctr">
              <a:buNone/>
            </a:pPr>
            <a:r>
              <a:rPr lang="en-GB" sz="2000">
                <a:latin typeface="Letterjoin-Air Plus 40" pitchFamily="50" charset="0"/>
              </a:rPr>
              <a:t>The National Literacy Trust.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What is Phonics? </a:t>
            </a:r>
          </a:p>
        </p:txBody>
      </p:sp>
    </p:spTree>
    <p:extLst>
      <p:ext uri="{BB962C8B-B14F-4D97-AF65-F5344CB8AC3E}">
        <p14:creationId xmlns:p14="http://schemas.microsoft.com/office/powerpoint/2010/main" val="173607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anchor="t">
            <a:normAutofit/>
          </a:bodyPr>
          <a:lstStyle/>
          <a:p>
            <a:pPr indent="-255905"/>
            <a:r>
              <a:rPr lang="en-GB" sz="3200" dirty="0">
                <a:latin typeface="Letterjoin-Air Plus 40" pitchFamily="50" charset="0"/>
              </a:rPr>
              <a:t>We follow the </a:t>
            </a:r>
            <a:r>
              <a:rPr lang="en-US" sz="3200" dirty="0" smtClean="0">
                <a:latin typeface="Letterjoin-Air Plus 40" pitchFamily="50" charset="0"/>
              </a:rPr>
              <a:t>Little </a:t>
            </a:r>
            <a:r>
              <a:rPr lang="en-US" sz="3200" dirty="0" err="1" smtClean="0">
                <a:latin typeface="Letterjoin-Air Plus 40" pitchFamily="50" charset="0"/>
              </a:rPr>
              <a:t>Wandle</a:t>
            </a:r>
            <a:r>
              <a:rPr lang="en-US" sz="3200" dirty="0" smtClean="0">
                <a:latin typeface="Letterjoin-Air Plus 40" pitchFamily="50" charset="0"/>
              </a:rPr>
              <a:t> Phonics Scheme.</a:t>
            </a:r>
            <a:endParaRPr lang="en-US" dirty="0"/>
          </a:p>
          <a:p>
            <a:pPr indent="-255905"/>
            <a:r>
              <a:rPr lang="en-GB" sz="3200" dirty="0">
                <a:latin typeface="Letterjoin-Air Plus 40" pitchFamily="50" charset="0"/>
              </a:rPr>
              <a:t>The phonics programme is divided into six phases and each phase builds upon the previous one. </a:t>
            </a:r>
          </a:p>
          <a:p>
            <a:pPr indent="-255905"/>
            <a:r>
              <a:rPr lang="en-US" sz="3200" dirty="0">
                <a:latin typeface="Letterjoin-Air Plus 40"/>
              </a:rPr>
              <a:t>In Pre-School, your child will be exploring phase one.</a:t>
            </a:r>
            <a:endParaRPr lang="en-GB" sz="3200" dirty="0">
              <a:latin typeface="Letterjoin-Air Plus 40"/>
            </a:endParaRPr>
          </a:p>
          <a:p>
            <a:pPr indent="-255905"/>
            <a:endParaRPr lang="en-GB" sz="3200" dirty="0">
              <a:latin typeface="Letterjoin-Air Plus 40" pitchFamily="50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en-GB">
                <a:latin typeface="Letterjoin-Air Plus 40"/>
              </a:rPr>
              <a:t>Phonics </a:t>
            </a:r>
            <a:endParaRPr lang="en-GB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04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37872"/>
            <a:ext cx="8229600" cy="4954555"/>
          </a:xfrm>
        </p:spPr>
        <p:txBody>
          <a:bodyPr>
            <a:noAutofit/>
          </a:bodyPr>
          <a:lstStyle/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Phase 1 is spilt into 7 aspects, each aspect building on the previous.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The seven aspects are as follows: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Aspect 1 – General sound discrimination – environmental sounds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Aspect 2 – General sound discrimination – instrumental sounds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Aspect 3 – General sound discrimination – body percussion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Aspect 4 – Rhythm and rhyme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Aspect 5 – Alliteration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Aspect 6 – Voice sounds</a:t>
            </a:r>
          </a:p>
          <a:p>
            <a:pPr marL="393192" lvl="1" indent="0">
              <a:buNone/>
            </a:pPr>
            <a:r>
              <a:rPr lang="en-US" sz="2000" dirty="0">
                <a:latin typeface="Letterjoin-Air Plus 40" pitchFamily="50" charset="0"/>
              </a:rPr>
              <a:t>Aspect 7 – Oral blending and segmenting</a:t>
            </a:r>
            <a:endParaRPr lang="en-GB" sz="20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Letterjoin-Air Plus 40" pitchFamily="50" charset="0"/>
              </a:rPr>
              <a:t>Phase One </a:t>
            </a:r>
            <a:r>
              <a:rPr lang="en-GB" dirty="0" smtClean="0">
                <a:latin typeface="Letterjoin-Air Plus 40" pitchFamily="50" charset="0"/>
              </a:rPr>
              <a:t>1/ Foundations for Phonics</a:t>
            </a:r>
            <a:endParaRPr lang="en-GB" dirty="0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7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>
            <a:noAutofit/>
          </a:bodyPr>
          <a:lstStyle/>
          <a:p>
            <a:r>
              <a:rPr lang="en-US" sz="3200">
                <a:latin typeface="Letterjoin-Air Plus 40" pitchFamily="50" charset="0"/>
              </a:rPr>
              <a:t>Within each aspect there are three stands:</a:t>
            </a:r>
          </a:p>
          <a:p>
            <a:r>
              <a:rPr lang="en-US" sz="3200">
                <a:latin typeface="Letterjoin-Air Plus 40" pitchFamily="50" charset="0"/>
              </a:rPr>
              <a:t>Tuning into sounds (auditory discrimination)</a:t>
            </a:r>
          </a:p>
          <a:p>
            <a:r>
              <a:rPr lang="en-US" sz="3200">
                <a:latin typeface="Letterjoin-Air Plus 40" pitchFamily="50" charset="0"/>
              </a:rPr>
              <a:t>Listening and remembering sounds.</a:t>
            </a:r>
          </a:p>
          <a:p>
            <a:r>
              <a:rPr lang="en-US" sz="3200">
                <a:latin typeface="Letterjoin-Air Plus 40" pitchFamily="50" charset="0"/>
              </a:rPr>
              <a:t>Talking about sounds.</a:t>
            </a:r>
            <a:endParaRPr lang="en-GB" sz="200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Phase One 2</a:t>
            </a:r>
          </a:p>
        </p:txBody>
      </p:sp>
    </p:spTree>
    <p:extLst>
      <p:ext uri="{BB962C8B-B14F-4D97-AF65-F5344CB8AC3E}">
        <p14:creationId xmlns:p14="http://schemas.microsoft.com/office/powerpoint/2010/main" val="410418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60567"/>
            <a:ext cx="8229600" cy="4954555"/>
          </a:xfrm>
        </p:spPr>
        <p:txBody>
          <a:bodyPr vert="horz" lIns="91440" tIns="45720" rIns="91440" bIns="45720" anchor="t">
            <a:noAutofit/>
          </a:bodyPr>
          <a:lstStyle/>
          <a:p>
            <a:pPr indent="-255905"/>
            <a:r>
              <a:rPr lang="en-GB" sz="2000">
                <a:latin typeface="Letterjoin-Air Plus 40"/>
              </a:rPr>
              <a:t>1 – the aim of this aspect is to increase children's awareness of environmental sounds and to develop their listening and attention skills. </a:t>
            </a:r>
          </a:p>
          <a:p>
            <a:pPr indent="-255905"/>
            <a:endParaRPr lang="en-GB" sz="2000">
              <a:latin typeface="Letterjoin-Air Plus 40" pitchFamily="50" charset="0"/>
            </a:endParaRPr>
          </a:p>
          <a:p>
            <a:pPr indent="-255905"/>
            <a:endParaRPr lang="en-GB" sz="2000">
              <a:latin typeface="Letterjoin-Air Plus 40"/>
            </a:endParaRPr>
          </a:p>
          <a:p>
            <a:pPr indent="-255905"/>
            <a:r>
              <a:rPr lang="en-GB" sz="2000">
                <a:latin typeface="Letterjoin-Air Plus 40"/>
              </a:rPr>
              <a:t>2 – the aim of this aspect is to increase children's awareness of the sounds made by a variety of musical instruments.</a:t>
            </a:r>
            <a:endParaRPr lang="en-GB" sz="2000">
              <a:latin typeface="Letterjoin-Air Plus 40" pitchFamily="50" charset="0"/>
            </a:endParaRPr>
          </a:p>
          <a:p>
            <a:pPr indent="-255905"/>
            <a:endParaRPr lang="en-GB" sz="2000">
              <a:latin typeface="Letterjoin-Air Plus 40" pitchFamily="50" charset="0"/>
            </a:endParaRPr>
          </a:p>
          <a:p>
            <a:pPr indent="-255905"/>
            <a:endParaRPr lang="en-GB" sz="2000">
              <a:latin typeface="Letterjoin-Air Plus 40"/>
            </a:endParaRPr>
          </a:p>
          <a:p>
            <a:pPr indent="-255905"/>
            <a:r>
              <a:rPr lang="en-GB" sz="2000">
                <a:latin typeface="Letterjoin-Air Plus 40"/>
              </a:rPr>
              <a:t>3 – the aim of this aspect is to increase children's awareness of both sounds and rhythms. </a:t>
            </a:r>
            <a:endParaRPr lang="en-GB" sz="200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en-GB">
                <a:latin typeface="Letterjoin-Air Plus 40"/>
              </a:rPr>
              <a:t>Aspects 1-3 General Sound Discrimination</a:t>
            </a:r>
          </a:p>
        </p:txBody>
      </p:sp>
    </p:spTree>
    <p:extLst>
      <p:ext uri="{BB962C8B-B14F-4D97-AF65-F5344CB8AC3E}">
        <p14:creationId xmlns:p14="http://schemas.microsoft.com/office/powerpoint/2010/main" val="37499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 vert="horz" lIns="91440" tIns="45720" rIns="91440" bIns="45720" anchor="t">
            <a:noAutofit/>
          </a:bodyPr>
          <a:lstStyle/>
          <a:p>
            <a:pPr indent="-255905"/>
            <a:r>
              <a:rPr lang="en-GB" sz="2000">
                <a:latin typeface="Letterjoin-Air Plus 40"/>
              </a:rPr>
              <a:t>4 – Rhythm and Rhyme – the aim of this aspect is to enhance the children's experiences of both rhythm and rhyme within spoken language. </a:t>
            </a:r>
          </a:p>
          <a:p>
            <a:pPr indent="-255905"/>
            <a:endParaRPr lang="en-GB" sz="2000">
              <a:latin typeface="Letterjoin-Air Plus 40" pitchFamily="50" charset="0"/>
            </a:endParaRPr>
          </a:p>
          <a:p>
            <a:pPr indent="-255905"/>
            <a:r>
              <a:rPr lang="en-GB" sz="2000">
                <a:latin typeface="Letterjoin-Air Plus 40"/>
              </a:rPr>
              <a:t>5 – Alliteration – the aim of this aspect is to develop the children's awareness of alliteration, i.e. focusing on the initial sounds of words. </a:t>
            </a:r>
          </a:p>
          <a:p>
            <a:pPr indent="-255905"/>
            <a:endParaRPr lang="en-GB" sz="2000">
              <a:latin typeface="Letterjoin-Air Plus 40"/>
            </a:endParaRPr>
          </a:p>
          <a:p>
            <a:pPr indent="-255905"/>
            <a:r>
              <a:rPr lang="en-GB" sz="2000">
                <a:latin typeface="Letterjoin-Air Plus 40"/>
              </a:rPr>
              <a:t>6 – Voice Sounds – the aim of this aspect is for the children to be able to distinguish between different sounds, as well as beginning to orally blend and segment. </a:t>
            </a:r>
          </a:p>
          <a:p>
            <a:pPr indent="-255905"/>
            <a:endParaRPr lang="en-GB" sz="2000">
              <a:latin typeface="Letterjoin-Air Plus 40"/>
            </a:endParaRPr>
          </a:p>
          <a:p>
            <a:pPr indent="-255905"/>
            <a:r>
              <a:rPr lang="en-GB" sz="2000">
                <a:latin typeface="Letterjoin-Air Plus 40"/>
              </a:rPr>
              <a:t>7 – Oral Blending &amp; Segmenting – the aim of this aspect is to continue to develop the children's oral blending and segmenting skills. </a:t>
            </a:r>
          </a:p>
          <a:p>
            <a:pPr indent="-255905"/>
            <a:endParaRPr lang="en-GB" sz="2000">
              <a:latin typeface="Letterjoin-Air Plus 40"/>
            </a:endParaRPr>
          </a:p>
          <a:p>
            <a:pPr indent="-255905"/>
            <a:endParaRPr lang="en-GB" sz="2000">
              <a:latin typeface="Letterjoin-Air Plus 4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en-GB">
                <a:latin typeface="Letterjoin-Air Plus 40"/>
              </a:rPr>
              <a:t>Aspects 4-7</a:t>
            </a:r>
          </a:p>
        </p:txBody>
      </p:sp>
    </p:spTree>
    <p:extLst>
      <p:ext uri="{BB962C8B-B14F-4D97-AF65-F5344CB8AC3E}">
        <p14:creationId xmlns:p14="http://schemas.microsoft.com/office/powerpoint/2010/main" val="380759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>
                <a:latin typeface="Letterjoin-Air Plus 40" pitchFamily="50" charset="0"/>
              </a:rPr>
              <a:t>Teaching the letter sounds helps children to read and write. </a:t>
            </a:r>
          </a:p>
          <a:p>
            <a:r>
              <a:rPr lang="en-GB" sz="2600">
                <a:latin typeface="Letterjoin-Air Plus 40" pitchFamily="50" charset="0"/>
              </a:rPr>
              <a:t>Children are taught to segment to read, e.g. c-a-t.</a:t>
            </a:r>
          </a:p>
          <a:p>
            <a:r>
              <a:rPr lang="en-GB" sz="2600">
                <a:latin typeface="Letterjoin-Air Plus 40" pitchFamily="50" charset="0"/>
              </a:rPr>
              <a:t>If you segment then blend the sounds together they make the word ‘cat’. </a:t>
            </a:r>
          </a:p>
          <a:p>
            <a:r>
              <a:rPr lang="en-GB" sz="2600">
                <a:latin typeface="Letterjoin-Air Plus 40" pitchFamily="50" charset="0"/>
              </a:rPr>
              <a:t>If you try to blend the letter names together, it does not help you to hear the word.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Synthetic Phonics </a:t>
            </a:r>
          </a:p>
        </p:txBody>
      </p:sp>
    </p:spTree>
    <p:extLst>
      <p:ext uri="{BB962C8B-B14F-4D97-AF65-F5344CB8AC3E}">
        <p14:creationId xmlns:p14="http://schemas.microsoft.com/office/powerpoint/2010/main" val="183489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000">
                <a:latin typeface="Letterjoin-Air Plus 40" pitchFamily="50" charset="0"/>
              </a:rPr>
              <a:t>Saying the sounds correctly is very important.</a:t>
            </a:r>
          </a:p>
          <a:p>
            <a:r>
              <a:rPr lang="en-GB" sz="3000">
                <a:latin typeface="Letterjoin-Air Plus 40" pitchFamily="50" charset="0"/>
              </a:rPr>
              <a:t>The way we say sounds now, may well be different from when you were at school.</a:t>
            </a:r>
          </a:p>
          <a:p>
            <a:r>
              <a:rPr lang="en-GB" sz="3000">
                <a:latin typeface="Letterjoin-Air Plus 40" pitchFamily="50" charset="0"/>
              </a:rPr>
              <a:t>We also use jolly phonics actions and songs to support the children</a:t>
            </a:r>
          </a:p>
          <a:p>
            <a:r>
              <a:rPr lang="en-US" sz="3000">
                <a:latin typeface="Letterjoin-Air Plus 40" pitchFamily="50" charset="0"/>
              </a:rPr>
              <a:t>The link below shows you how the sounds are pronounced.</a:t>
            </a:r>
          </a:p>
          <a:p>
            <a:pPr marL="109728" indent="0" algn="ctr">
              <a:buNone/>
            </a:pPr>
            <a:endParaRPr lang="en-GB" sz="2600">
              <a:latin typeface="Sassoon Infant Std" panose="020B0503020103030203" pitchFamily="34" charset="0"/>
              <a:hlinkClick r:id="rId3"/>
            </a:endParaRPr>
          </a:p>
          <a:p>
            <a:pPr marL="109728" indent="0" algn="ctr">
              <a:buNone/>
            </a:pPr>
            <a:r>
              <a:rPr lang="en-GB" sz="2600">
                <a:latin typeface="Sassoon Infant Std" panose="020B0503020103030203" pitchFamily="34" charset="0"/>
                <a:hlinkClick r:id="rId3"/>
              </a:rPr>
              <a:t>https://www.youtube.com/watch?v=-ksblMiliA8</a:t>
            </a:r>
            <a:endParaRPr lang="en-GB" sz="2600">
              <a:latin typeface="Sassoon Infant Std" panose="020B0503020103030203" pitchFamily="34" charset="0"/>
            </a:endParaRPr>
          </a:p>
          <a:p>
            <a:endParaRPr lang="en-GB" sz="2600">
              <a:latin typeface="Letterjoin-Air Plus 40" pitchFamily="50" charset="0"/>
            </a:endParaRPr>
          </a:p>
          <a:p>
            <a:pPr marL="109728" indent="0">
              <a:buNone/>
            </a:pPr>
            <a:r>
              <a:rPr lang="en-GB" sz="2600">
                <a:latin typeface="Letterjoin-Air Plus 40" pitchFamily="50" charset="0"/>
              </a:rPr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How to Say the Sounds </a:t>
            </a:r>
          </a:p>
        </p:txBody>
      </p:sp>
    </p:spTree>
    <p:extLst>
      <p:ext uri="{BB962C8B-B14F-4D97-AF65-F5344CB8AC3E}">
        <p14:creationId xmlns:p14="http://schemas.microsoft.com/office/powerpoint/2010/main" val="192290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600">
                <a:latin typeface="Letterjoin-Air Plus 40" pitchFamily="50" charset="0"/>
              </a:rPr>
              <a:t>Phonics sessions are delivered everyday for about 15 minutes.</a:t>
            </a:r>
          </a:p>
          <a:p>
            <a:r>
              <a:rPr lang="en-GB" sz="2600">
                <a:latin typeface="Letterjoin-Air Plus 40" pitchFamily="50" charset="0"/>
              </a:rPr>
              <a:t>First, we do a quick activity going over an activity covered in a previous session. This includes recapping activities in aspects already taught.</a:t>
            </a:r>
          </a:p>
          <a:p>
            <a:r>
              <a:rPr lang="en-US" sz="2600">
                <a:latin typeface="Letterjoin-Air Plus 40" pitchFamily="50" charset="0"/>
              </a:rPr>
              <a:t>Then, the children are introduced to the new activity, based on the aspect currently being taught.</a:t>
            </a:r>
          </a:p>
          <a:p>
            <a:r>
              <a:rPr lang="en-US" sz="2600">
                <a:latin typeface="Letterjoin-Air Plus 40" pitchFamily="50" charset="0"/>
              </a:rPr>
              <a:t>The children are then given time to put what they’ve learnt into practice.</a:t>
            </a:r>
            <a:endParaRPr lang="en-GB" sz="260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Daily Phonics </a:t>
            </a:r>
          </a:p>
        </p:txBody>
      </p:sp>
    </p:spTree>
    <p:extLst>
      <p:ext uri="{BB962C8B-B14F-4D97-AF65-F5344CB8AC3E}">
        <p14:creationId xmlns:p14="http://schemas.microsoft.com/office/powerpoint/2010/main" val="16491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600">
                <a:latin typeface="Letterjoin-Air Plus 40" pitchFamily="50" charset="0"/>
              </a:rPr>
              <a:t>Before your child will be able to control a pencil, they will need to develop their fine motor skills.</a:t>
            </a:r>
          </a:p>
          <a:p>
            <a:pPr marL="109728" indent="0">
              <a:buNone/>
            </a:pPr>
            <a:endParaRPr lang="en-US" sz="2600">
              <a:latin typeface="Letterjoin-Air Plus 40" pitchFamily="50" charset="0"/>
            </a:endParaRPr>
          </a:p>
          <a:p>
            <a:r>
              <a:rPr lang="en-US">
                <a:latin typeface="Letterjoin-Air Plus 40" panose="02000805000000020003" pitchFamily="50" charset="0"/>
              </a:rPr>
              <a:t>Fine motor skills are activities in which you use the small muscles in your hands and wrists to make precise movements. </a:t>
            </a:r>
          </a:p>
          <a:p>
            <a:pPr marL="109728" indent="0">
              <a:buNone/>
            </a:pPr>
            <a:endParaRPr lang="en-GB" sz="2600">
              <a:latin typeface="Letterjoin-Air Plus 40" panose="02000805000000020003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>
                <a:latin typeface="Letterjoin-Air Plus 40" pitchFamily="50" charset="0"/>
              </a:rPr>
              <a:t>Developing fine motor skills</a:t>
            </a:r>
          </a:p>
        </p:txBody>
      </p:sp>
    </p:spTree>
    <p:extLst>
      <p:ext uri="{BB962C8B-B14F-4D97-AF65-F5344CB8AC3E}">
        <p14:creationId xmlns:p14="http://schemas.microsoft.com/office/powerpoint/2010/main" val="230763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09728" indent="0">
              <a:buNone/>
            </a:pPr>
            <a:r>
              <a:rPr lang="en-US" sz="2600">
                <a:latin typeface="Letterjoin-Air Plus 40" panose="02000805000000020003" pitchFamily="50" charset="0"/>
              </a:rPr>
              <a:t>The following activities can help your child to develop their fine motor skills:</a:t>
            </a:r>
          </a:p>
          <a:p>
            <a:r>
              <a:rPr lang="en-US" sz="2600">
                <a:latin typeface="Letterjoin-Air Plus 40" panose="02000805000000020003" pitchFamily="50" charset="0"/>
              </a:rPr>
              <a:t>Playdough</a:t>
            </a:r>
          </a:p>
          <a:p>
            <a:r>
              <a:rPr lang="en-US" sz="2600">
                <a:latin typeface="Letterjoin-Air Plus 40" panose="02000805000000020003" pitchFamily="50" charset="0"/>
              </a:rPr>
              <a:t>Creating letters in trays of sand, flour, paint, mud, etc… using their fingers</a:t>
            </a:r>
          </a:p>
          <a:p>
            <a:r>
              <a:rPr lang="en-US" sz="2600">
                <a:latin typeface="Letterjoin-Air Plus 40" panose="02000805000000020003" pitchFamily="50" charset="0"/>
              </a:rPr>
              <a:t>Threading activities such as beads onto string, pasta onto string etc…</a:t>
            </a:r>
          </a:p>
          <a:p>
            <a:r>
              <a:rPr lang="en-US" sz="2600">
                <a:latin typeface="Letterjoin-Air Plus 40" panose="02000805000000020003" pitchFamily="50" charset="0"/>
              </a:rPr>
              <a:t>Using scissors</a:t>
            </a:r>
          </a:p>
          <a:p>
            <a:pPr marL="109728" indent="0">
              <a:buNone/>
            </a:pPr>
            <a:endParaRPr lang="en-GB" sz="2600">
              <a:latin typeface="Letterjoin-Air Plus 40" panose="02000805000000020003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>
                <a:latin typeface="Letterjoin-Air Plus 40" pitchFamily="50" charset="0"/>
              </a:rPr>
              <a:t>Ideas for developing fine motor skills</a:t>
            </a:r>
          </a:p>
        </p:txBody>
      </p:sp>
    </p:spTree>
    <p:extLst>
      <p:ext uri="{BB962C8B-B14F-4D97-AF65-F5344CB8AC3E}">
        <p14:creationId xmlns:p14="http://schemas.microsoft.com/office/powerpoint/2010/main" val="77952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b="0" dirty="0">
                <a:effectLst/>
                <a:latin typeface="Letterjoin-Air Plus 40" pitchFamily="50" charset="0"/>
              </a:rPr>
              <a:t>Here are few examples of children engaged in activities developing their fine motor skills.</a:t>
            </a:r>
          </a:p>
        </p:txBody>
      </p:sp>
      <p:pic>
        <p:nvPicPr>
          <p:cNvPr id="1034" name="Picture 10" descr="May be an image of person, child and indo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852" y="1540007"/>
            <a:ext cx="1916145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ay be an image of 1 person, child and indo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568302"/>
            <a:ext cx="1909115" cy="143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May be an image of person, child and indo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85" y="1568302"/>
            <a:ext cx="1878498" cy="1411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tapestryjournal.com/3n/pages/s_47879/p_02-2023/t_o_12310_66g04vbjhgthsmwpd2vmw0fefn616e3n.jpg?s=47879&amp;u=32&amp;Expires=1679326760&amp;Signature=D-SqnTM9kKPezlkE22KesbWkKsk9VbYKP7zZK3CeaI3IbPN9JzfiZ-eS0vjIA1TbE2QzXCw4VAiXxfubq0SJXG4od89wplbfWSlTZSq0ENTFyWw3JL0OYPc1ZwWCDh1uU9Gyi7iFXbCoZyslj5TxuLM16367p0BEPB1GFJfhjBCUkje-9n2QFVwG0pkBqRl7uoztJnpNFC2VwgsuhzPVHejMXZx5H2d62-7wPeoJHsEfTdXVCB1GExomCjltRtuCu2gD8PAaGdVx8jiZyWd1D5vo4CViJtl5xPvaEEuR2wPPv1sWcoxcyWEdNkc4zrEwVlFu48u7D6mrCFrEZd73rw__&amp;Key-Pair-Id=APKAJUSDRV55TOQKSAT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552" y="1545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tapestryjournal.com/x5/pages/s_47879/p_03-2023/m_o_12908_5qd4nd6etpe9rdd714mnqddh4pczcvx5.jpg?s=47879&amp;u=32&amp;Expires=1679326760&amp;Signature=KLk-qswQskD9X0ChZoEe6WqeCIS9fTCn-bgYCnd2R4E~Fq1xM2qqoXREPqwwvdWomqV8G2q7JnQdy82FedstOUJQyV8x9M3kQ5ixZiZSNhNUsvYjvjXNiILfm6yhCjDCq7FH57V9QwNtyPM-YwIbdMmQ5iQuifCd2V-6APmVNa-Zy4~TN-uz1MJCITKm9UroWzjCSd2BZ-BD-sbh4HGiHASFQo39nM0BFHUx17wZPN0JwoIJzJNzIAi6Eh4YGjWMkTe6zpy99vDCD4yYKgjy-JsoD6ScE1RJAk1xP35Gy45lahCDJYDz11GU~cMa9chYx9fs1P385a3o9xRrOkQx7A__&amp;Key-Pair-Id=APKAJUSDRV55TOQKSAT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50" y="3153842"/>
            <a:ext cx="1864657" cy="139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tapestryjournal.com/rj/pages/s_47879/p_12-2022/m_o_10697_723wwarraweczp9c7ecmk4s2k2e1y6rj.jpg?s=47879&amp;u=32&amp;Expires=1679326760&amp;Signature=NNBEXZl-6bm70m7qXL5IAp9OvFxTyC~zpAwSj06tyvd8JV69loPX-AwLn-lnZWtwE~~GAgH7svDZb-mu7odRJlRRv8hSgriNtWaZ4kfaZlMks3XvbP0AeB~pmG1be86bavNSQTvy1ldYwxStmrvm2WZ3XIi2TrZLLtJbZy8YPSF8sR~ujp7vw3fIe43gXnxCHlM1YUi4XnSfgc3IzUhi5P95eL8OCxBs2jpTVrJsq2A4mI2zVFedUoVOQ0yETrk0A37AIi2URdn0iLGBume4tZa~iCcE9-oUCfowgbG01YjkkFeLEcmhQV1RiCW3~WDilXPuKGNs~LsEHdOICVRbjg__&amp;Key-Pair-Id=APKAJUSDRV55TOQKSAT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02536"/>
            <a:ext cx="1913259" cy="255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s://tapestryjournal.com/77/pages/s_47879/p_12-2022/m_o_10574_ykr448cn0b7k13pceas813waejb6xn77.jpg?s=47879&amp;u=32&amp;Expires=1679326760&amp;Signature=MdMYeKSsOmwsFAeNlKyFGrli9JxSh8wsBX5EuQNStuAGBoTT5JBwamobvGfa4T9gANFCYqjdfs6c2eJUZxUXeumUyLr-mneT8hY-2Mb~UYlO7e3okuXGhfZQd3OIZmI~qvnbgW2CG8ZDLnQwLNVnK6tyy9vaD3GtGmAyYPtLdpuAD5P6MKNY4q1XjIbcmlbv2zvNs1V53RNnTUg5SV37d~Wn1rmHkcIwmUsttMg2AufEit8zfuy0hGzUqgXuCyooNMXSB0oejRUhAsauI0u4-uFgef2PcaUs2KnK2THvlnbkWGPYfaveq-~OZvgsF~03IydwjVvdxzZ3GcCPG4B5dQ__&amp;Key-Pair-Id=APKAJUSDRV55TOQKSAT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852" y="3102536"/>
            <a:ext cx="1913259" cy="255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s://tapestryjournal.com/nj/pages/s_47879/p_03-2023/m_o_12624_c4ge4mfxtv6741p8rna6rgwyrqk3nznj.jpg?s=47879&amp;u=32&amp;Expires=1679326760&amp;Signature=Uf1KKup2aNxJraINd7eAj3fDcR5W0cNBVFUHsXzxj36iu42uYtRa9ztOv5414bl-qcWjwamQZW6p5qFBU4LaVOWm7KNx1QWvfvcMcXjrguoTTNmiY5~~r4ktxfdQZg9d0fhfHGImSlKzdeAPueXJkZFGYpxtP-m-~8QiZM3fduTxUjTr71jkWOjxEoXfIuWrn8QtfzPURyLBT2JQuzVb-8bYin9WdSIQUHJgUFW~4gZscGEgb9R5zuiZJsFgzkYj8B~AD5fvOPxxIFPCElU9FcyvpPuCDNXs37RZSSjJT9Bhmu~f9d2G5kpRA7aYwLeiWR1CPCOaCqKLegQS~8UaUA__&amp;Key-Pair-Id=APKAJUSDRV55TOQKSAT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936" y="3102537"/>
            <a:ext cx="1448008" cy="108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s://tapestryjournal.com/a4/pages/s_47879/p_03-2023/m_o_12446_03zk82s3f8vxm2gg3xqy7sp48gvdxna4.jpg?s=47879&amp;u=32&amp;Expires=1679326760&amp;Signature=Hy52fuC~GrQtG6G8hdWc~I9KC2m6XD3JuZ5rQ50b8splTpT1wGwB-etY9dFKVmqxgJr-cSfcdnpN1NSoZUU29o2fOU8u1TV~LTOOB~HPHF-0fKxmZtMJY9YymQoq2PIOzR44BtyTOnLsQghl4QN1rBKfqP6fEJ0cy9swuvfl2N3fzB6VZGGwgw0cxf2~Ae9Ksgdgz5nP6didAaf1sdN1sW3BciFeEevuXmNwSWPcEgz6~xeP1yn3hWV7fHJWccNPwoO8Xg7v8obI6bWVLwAUjYJMNlruPokoSjh4rGePlN42Pyai34lkjhR0jWKK6vRNZG~gOVllPQI~81v5rXpkRw__&amp;Key-Pair-Id=APKAJUSDRV55TOQKSATA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552" y="4316618"/>
            <a:ext cx="1002697" cy="133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19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>
                <a:latin typeface="Letterjoin-Air Plus 40" pitchFamily="50" charset="0"/>
              </a:rPr>
              <a:t>Before a child can write, they need to be able to mark make.</a:t>
            </a:r>
          </a:p>
          <a:p>
            <a:r>
              <a:rPr lang="en-US" sz="2000">
                <a:latin typeface="Letterjoin-Air Plus 40" pitchFamily="50" charset="0"/>
              </a:rPr>
              <a:t>Below is a diagram to illustrate the stages that your child might go through.</a:t>
            </a:r>
          </a:p>
          <a:p>
            <a:r>
              <a:rPr lang="en-US" sz="2000">
                <a:latin typeface="Letterjoin-Air Plus 40" pitchFamily="50" charset="0"/>
              </a:rPr>
              <a:t>It is important for children to give meaning to the marks they make.</a:t>
            </a:r>
            <a:endParaRPr lang="en-GB" sz="200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Mark Making</a:t>
            </a:r>
          </a:p>
        </p:txBody>
      </p:sp>
      <p:pic>
        <p:nvPicPr>
          <p:cNvPr id="2050" name="Picture 2" descr="Noughts &amp; Crosses helps with pre-writing shapes &amp; letter reversals!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4" t="17409" r="12761" b="11968"/>
          <a:stretch/>
        </p:blipFill>
        <p:spPr bwMode="auto">
          <a:xfrm>
            <a:off x="5364087" y="3573016"/>
            <a:ext cx="3322713" cy="282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derstanding Children's Drawings &amp; Stages of Development - how we  montessor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42" y="3933056"/>
            <a:ext cx="4842441" cy="246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03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xt, letter&#10;&#10;Description automatically generated">
            <a:extLst>
              <a:ext uri="{FF2B5EF4-FFF2-40B4-BE49-F238E27FC236}">
                <a16:creationId xmlns:a16="http://schemas.microsoft.com/office/drawing/2014/main" id="{16734DA2-DC87-CADB-0592-6D40D87DE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74463" y="1299073"/>
            <a:ext cx="3685709" cy="4911785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>
                <a:latin typeface="Letterjoin-Air Plus 40" pitchFamily="50" charset="0"/>
              </a:rPr>
              <a:t>Examples of mark-making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61A754-42AE-8353-D0CF-50C32F55917E}"/>
              </a:ext>
            </a:extLst>
          </p:cNvPr>
          <p:cNvSpPr/>
          <p:nvPr/>
        </p:nvSpPr>
        <p:spPr>
          <a:xfrm>
            <a:off x="5095077" y="3537673"/>
            <a:ext cx="451518" cy="36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9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xt, letter&#10;&#10;Description automatically generated">
            <a:extLst>
              <a:ext uri="{FF2B5EF4-FFF2-40B4-BE49-F238E27FC236}">
                <a16:creationId xmlns:a16="http://schemas.microsoft.com/office/drawing/2014/main" id="{52AD5449-212F-8B32-709F-3C0A07A118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00209" y="1191961"/>
            <a:ext cx="3743582" cy="498895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>
                <a:latin typeface="Letterjoin-Air Plus 40" pitchFamily="50" charset="0"/>
              </a:rPr>
              <a:t>Examples of mark-making 2</a:t>
            </a:r>
          </a:p>
        </p:txBody>
      </p:sp>
    </p:spTree>
    <p:extLst>
      <p:ext uri="{BB962C8B-B14F-4D97-AF65-F5344CB8AC3E}">
        <p14:creationId xmlns:p14="http://schemas.microsoft.com/office/powerpoint/2010/main" val="341494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xt, letter&#10;&#10;Description automatically generated">
            <a:extLst>
              <a:ext uri="{FF2B5EF4-FFF2-40B4-BE49-F238E27FC236}">
                <a16:creationId xmlns:a16="http://schemas.microsoft.com/office/drawing/2014/main" id="{BFAFF999-4158-F56B-4582-A32776549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84462" y="1269125"/>
            <a:ext cx="3733937" cy="4969659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en-GB">
                <a:latin typeface="Letterjoin-Air Plus 40"/>
              </a:rPr>
              <a:t>Examples of mark-making 3</a:t>
            </a:r>
            <a:endParaRPr lang="en-GB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13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026563"/>
          </a:xfrm>
        </p:spPr>
        <p:txBody>
          <a:bodyPr>
            <a:noAutofit/>
          </a:bodyPr>
          <a:lstStyle/>
          <a:p>
            <a:r>
              <a:rPr lang="en-GB" sz="2300" dirty="0">
                <a:latin typeface="Letterjoin-Air Plus 40" pitchFamily="50" charset="0"/>
              </a:rPr>
              <a:t>Please ensure that you use lower case letters, unless it is for the capital letter at the beginning of a person’s name or at the start of a sentence.</a:t>
            </a:r>
          </a:p>
          <a:p>
            <a:r>
              <a:rPr lang="en-GB" sz="2300" dirty="0">
                <a:latin typeface="Letterjoin-Air Plus 40" pitchFamily="50" charset="0"/>
              </a:rPr>
              <a:t>Encourage name writing using lower case letters.</a:t>
            </a:r>
          </a:p>
          <a:p>
            <a:r>
              <a:rPr lang="en-GB" sz="2300" dirty="0">
                <a:latin typeface="Letterjoin-Air Plus 40" pitchFamily="50" charset="0"/>
              </a:rPr>
              <a:t>Letters need to be correctly formed.</a:t>
            </a:r>
          </a:p>
          <a:p>
            <a:r>
              <a:rPr lang="en-GB" sz="2300" dirty="0">
                <a:latin typeface="Letterjoin-Air Plus 40" pitchFamily="50" charset="0"/>
              </a:rPr>
              <a:t>Use a variety of media, e.g. whiteboard pens, felt tip pens, crayons, chalks, pencils and paint brushes. </a:t>
            </a:r>
          </a:p>
          <a:p>
            <a:r>
              <a:rPr lang="en-US" sz="2300" dirty="0">
                <a:latin typeface="Letterjoin-Air Plus 40" pitchFamily="50" charset="0"/>
              </a:rPr>
              <a:t>For children who will be attending Roundhouse Primary Academy and Wintringham Primary Academy, we use a pre-cursive script.</a:t>
            </a:r>
            <a:endParaRPr lang="en-GB" sz="2300" dirty="0">
              <a:latin typeface="Letterjoin-Air Plus 40" pitchFamily="50" charset="0"/>
            </a:endParaRPr>
          </a:p>
          <a:p>
            <a:pPr marL="109728" indent="0">
              <a:buNone/>
            </a:pPr>
            <a:endParaRPr lang="en-GB" sz="23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Handwriting </a:t>
            </a:r>
          </a:p>
        </p:txBody>
      </p:sp>
    </p:spTree>
    <p:extLst>
      <p:ext uri="{BB962C8B-B14F-4D97-AF65-F5344CB8AC3E}">
        <p14:creationId xmlns:p14="http://schemas.microsoft.com/office/powerpoint/2010/main" val="211947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55984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2400">
                <a:latin typeface="Letterjoin-Air Plus 40" pitchFamily="50" charset="0"/>
              </a:rPr>
              <a:t>Phase 1 Lilac books have great pictures, a story to discover, but no words.</a:t>
            </a:r>
          </a:p>
          <a:p>
            <a:pPr marL="109728" indent="0">
              <a:buNone/>
            </a:pPr>
            <a:endParaRPr lang="en-US" sz="2400">
              <a:latin typeface="Letterjoin-Air Plus 40" pitchFamily="50" charset="0"/>
            </a:endParaRPr>
          </a:p>
          <a:p>
            <a:pPr marL="109728" indent="0">
              <a:buNone/>
            </a:pPr>
            <a:r>
              <a:rPr lang="en-US" sz="2400">
                <a:latin typeface="Letterjoin-Air Plus 40" pitchFamily="50" charset="0"/>
              </a:rPr>
              <a:t>These books are fabulous for:</a:t>
            </a:r>
          </a:p>
          <a:p>
            <a:r>
              <a:rPr lang="en-US" sz="2400">
                <a:latin typeface="Letterjoin-Air Plus 40" pitchFamily="50" charset="0"/>
              </a:rPr>
              <a:t>Story telling</a:t>
            </a:r>
          </a:p>
          <a:p>
            <a:r>
              <a:rPr lang="en-US" sz="2400">
                <a:latin typeface="Letterjoin-Air Plus 40" pitchFamily="50" charset="0"/>
              </a:rPr>
              <a:t>Looking at what is happening in each picture</a:t>
            </a:r>
          </a:p>
          <a:p>
            <a:r>
              <a:rPr lang="en-US" sz="2400">
                <a:latin typeface="Letterjoin-Air Plus 40" pitchFamily="50" charset="0"/>
              </a:rPr>
              <a:t>Imagination and creativity</a:t>
            </a:r>
          </a:p>
          <a:p>
            <a:r>
              <a:rPr lang="en-US" sz="2400">
                <a:latin typeface="Letterjoin-Air Plus 40" pitchFamily="50" charset="0"/>
              </a:rPr>
              <a:t>Making up story sentences</a:t>
            </a:r>
          </a:p>
          <a:p>
            <a:r>
              <a:rPr lang="en-US" sz="2400">
                <a:latin typeface="Letterjoin-Air Plus 40" pitchFamily="50" charset="0"/>
              </a:rPr>
              <a:t>Having a lovely 10 minutes with your child</a:t>
            </a:r>
            <a:endParaRPr lang="en-GB" sz="240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>
                <a:latin typeface="Letterjoin-Air Plus 40" pitchFamily="50" charset="0"/>
              </a:rPr>
              <a:t>Phase 1 – Lilac Level Books 1</a:t>
            </a:r>
            <a:endParaRPr lang="en-GB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55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19674"/>
          </a:xfrm>
        </p:spPr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en-US" sz="2400">
                <a:latin typeface="Letterjoin-Air Plus 40" pitchFamily="50" charset="0"/>
              </a:rPr>
              <a:t>Lots of the books have ideas for parents inside the front and/or back cover, so have a quick look before you start “reading” it with your child.</a:t>
            </a:r>
          </a:p>
          <a:p>
            <a:pPr marL="109728" indent="0">
              <a:buNone/>
            </a:pPr>
            <a:endParaRPr lang="en-US" sz="2400">
              <a:latin typeface="Letterjoin-Air Plus 40" pitchFamily="50" charset="0"/>
            </a:endParaRPr>
          </a:p>
          <a:p>
            <a:pPr marL="109728" indent="0">
              <a:buNone/>
            </a:pPr>
            <a:r>
              <a:rPr lang="en-US" sz="2400">
                <a:latin typeface="Letterjoin-Air Plus 40" pitchFamily="50" charset="0"/>
              </a:rPr>
              <a:t>As a general guide:</a:t>
            </a:r>
          </a:p>
          <a:p>
            <a:r>
              <a:rPr lang="en-US" sz="2400">
                <a:latin typeface="Letterjoin-Air Plus 40" pitchFamily="50" charset="0"/>
              </a:rPr>
              <a:t>Tell your child the title as you point to the words on the front cover.</a:t>
            </a:r>
          </a:p>
          <a:p>
            <a:r>
              <a:rPr lang="en-US" sz="2400">
                <a:latin typeface="Letterjoin-Air Plus 40" pitchFamily="50" charset="0"/>
              </a:rPr>
              <a:t>Look through the pictures on each page to discover what is happening.</a:t>
            </a:r>
          </a:p>
          <a:p>
            <a:r>
              <a:rPr lang="en-US" sz="2400">
                <a:latin typeface="Letterjoin-Air Plus 40" pitchFamily="50" charset="0"/>
              </a:rPr>
              <a:t>Ask, “What is happening in the pictures?”</a:t>
            </a:r>
          </a:p>
          <a:p>
            <a:r>
              <a:rPr lang="en-US" sz="2400">
                <a:latin typeface="Letterjoin-Air Plus 40" pitchFamily="50" charset="0"/>
              </a:rPr>
              <a:t>Sometimes ask, “What do you think could happen next?”</a:t>
            </a:r>
          </a:p>
          <a:p>
            <a:r>
              <a:rPr lang="en-US" sz="2400">
                <a:latin typeface="Letterjoin-Air Plus 40" pitchFamily="50" charset="0"/>
              </a:rPr>
              <a:t>Chat about things that the story reminds you of </a:t>
            </a:r>
            <a:r>
              <a:rPr lang="en-US" sz="2400" err="1">
                <a:latin typeface="Letterjoin-Air Plus 40" pitchFamily="50" charset="0"/>
              </a:rPr>
              <a:t>e.g</a:t>
            </a:r>
            <a:r>
              <a:rPr lang="en-US" sz="2400">
                <a:latin typeface="Letterjoin-Air Plus 40" pitchFamily="50" charset="0"/>
              </a:rPr>
              <a:t> This reminds me of taking our dog to the vets.</a:t>
            </a:r>
          </a:p>
          <a:p>
            <a:r>
              <a:rPr lang="en-US" sz="2400">
                <a:latin typeface="Letterjoin-Air Plus 40" pitchFamily="50" charset="0"/>
              </a:rPr>
              <a:t>Make up a story sentence for each page. Encourage your child to look at the faces of the characters to work out how they are feeling.</a:t>
            </a:r>
          </a:p>
          <a:p>
            <a:endParaRPr lang="en-GB" sz="240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>
                <a:latin typeface="Letterjoin-Air Plus 40" pitchFamily="50" charset="0"/>
              </a:rPr>
              <a:t>Phase 1 – Lilac Level Books 2</a:t>
            </a:r>
            <a:endParaRPr lang="en-GB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49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19674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sz="2400">
                <a:latin typeface="Letterjoin-Air Plus 40" pitchFamily="50" charset="0"/>
              </a:rPr>
              <a:t>These books are designed to get your children interested in stories and books and it is a fun activity that you can do together.</a:t>
            </a:r>
          </a:p>
          <a:p>
            <a:pPr marL="109728" indent="0">
              <a:buNone/>
            </a:pPr>
            <a:endParaRPr lang="en-US" sz="2400">
              <a:latin typeface="Letterjoin-Air Plus 40" pitchFamily="50" charset="0"/>
            </a:endParaRPr>
          </a:p>
          <a:p>
            <a:pPr marL="109728" indent="0">
              <a:buNone/>
            </a:pPr>
            <a:r>
              <a:rPr lang="en-US" sz="2400">
                <a:latin typeface="Letterjoin-Air Plus 40" pitchFamily="50" charset="0"/>
              </a:rPr>
              <a:t>When you have “read” the book with your child, please write the date and a comment about how your child got on. </a:t>
            </a:r>
          </a:p>
          <a:p>
            <a:pPr marL="109728" indent="0">
              <a:buNone/>
            </a:pPr>
            <a:endParaRPr lang="en-US" sz="2400">
              <a:latin typeface="Letterjoin-Air Plus 40" pitchFamily="50" charset="0"/>
            </a:endParaRPr>
          </a:p>
          <a:p>
            <a:pPr marL="109728" indent="0">
              <a:buNone/>
            </a:pPr>
            <a:r>
              <a:rPr lang="en-US" sz="2400">
                <a:latin typeface="Letterjoin-Air Plus 40" pitchFamily="50" charset="0"/>
              </a:rPr>
              <a:t>Your child will receive a new book twice a week. A timetable for this will be put in place and shared with you. This will get them into a good routine for when they start in Reception.</a:t>
            </a:r>
            <a:endParaRPr lang="en-GB" sz="240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en-US">
                <a:latin typeface="Letterjoin-Air Plus 40"/>
              </a:rPr>
              <a:t>Phase 1 – Lilac Level Books 3 </a:t>
            </a:r>
            <a:endParaRPr lang="en-GB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88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CFB66A8-5A37-5275-712C-A0DBC932E9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65457" y="1605985"/>
            <a:ext cx="3213085" cy="4269679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>
                <a:latin typeface="Letterjoin-Air Plus 40" pitchFamily="50" charset="0"/>
              </a:rPr>
              <a:t>Recording in a reading diary</a:t>
            </a:r>
            <a:endParaRPr lang="en-GB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27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09728" indent="0">
              <a:buNone/>
            </a:pPr>
            <a:r>
              <a:rPr lang="en-US" sz="2000" dirty="0">
                <a:latin typeface="Letterjoin-Air Plus 40" pitchFamily="50" charset="0"/>
              </a:rPr>
              <a:t>For each aspect of phonics that your child has learnt at school, a home learning challenge sheet will be sent home. These include ideas of activities that you can do easily at home to support your child in this aspect.</a:t>
            </a:r>
          </a:p>
          <a:p>
            <a:pPr marL="109728" indent="0">
              <a:buNone/>
            </a:pPr>
            <a:endParaRPr lang="en-US" sz="2000" dirty="0">
              <a:latin typeface="Letterjoin-Air Plus 40" pitchFamily="50" charset="0"/>
            </a:endParaRPr>
          </a:p>
          <a:p>
            <a:pPr marL="109728" indent="0">
              <a:buNone/>
            </a:pPr>
            <a:r>
              <a:rPr lang="en-US" sz="2000" dirty="0">
                <a:latin typeface="Letterjoin-Air Plus 40" pitchFamily="50" charset="0"/>
              </a:rPr>
              <a:t>A parent guide is also sent home when each aspect of phase 1 is being taught to give you some more information. If you have any questions about these, then please ask a member of staff in the room</a:t>
            </a:r>
            <a:r>
              <a:rPr lang="en-US" sz="2000" dirty="0" smtClean="0">
                <a:latin typeface="Letterjoin-Air Plus 40" pitchFamily="50" charset="0"/>
              </a:rPr>
              <a:t>.</a:t>
            </a:r>
          </a:p>
          <a:p>
            <a:pPr marL="109728" indent="0">
              <a:buNone/>
            </a:pPr>
            <a:endParaRPr lang="en-US" sz="2000" dirty="0">
              <a:latin typeface="Letterjoin-Air Plus 40" pitchFamily="50" charset="0"/>
            </a:endParaRPr>
          </a:p>
          <a:p>
            <a:pPr marL="109728" indent="0">
              <a:buNone/>
            </a:pPr>
            <a:r>
              <a:rPr lang="en-US" sz="2000" dirty="0" smtClean="0">
                <a:latin typeface="Letterjoin-Air Plus 40" pitchFamily="50" charset="0"/>
              </a:rPr>
              <a:t>When you complete a home learning challenge with your child, please could you record this on Tapestry?</a:t>
            </a:r>
            <a:endParaRPr lang="en-US" sz="2000" dirty="0">
              <a:latin typeface="Letterjoin-Air Plus 40" pitchFamily="50" charset="0"/>
            </a:endParaRPr>
          </a:p>
          <a:p>
            <a:pPr marL="109728" indent="0">
              <a:buNone/>
            </a:pPr>
            <a:endParaRPr lang="en-US" sz="2000" dirty="0">
              <a:latin typeface="Letterjoin-Air Plus 40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Home Learning</a:t>
            </a:r>
          </a:p>
        </p:txBody>
      </p:sp>
    </p:spTree>
    <p:extLst>
      <p:ext uri="{BB962C8B-B14F-4D97-AF65-F5344CB8AC3E}">
        <p14:creationId xmlns:p14="http://schemas.microsoft.com/office/powerpoint/2010/main" val="87771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8681" y="1383561"/>
            <a:ext cx="3133358" cy="4525962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>
                <a:latin typeface="Letterjoin-Air Plus 40" pitchFamily="50" charset="0"/>
              </a:rPr>
              <a:t>Home Learning – Example sheets</a:t>
            </a:r>
          </a:p>
        </p:txBody>
      </p:sp>
      <p:pic>
        <p:nvPicPr>
          <p:cNvPr id="2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51914C8-613B-F162-8A17-D1AEAEFBF5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4532" y="1412724"/>
            <a:ext cx="3124200" cy="444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1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n-GB" sz="2800">
                <a:solidFill>
                  <a:srgbClr val="FFC000"/>
                </a:solidFill>
                <a:latin typeface="Sassoon Infant Std" panose="020B0503020103030203"/>
                <a:hlinkClick r:id="rId3"/>
              </a:rPr>
              <a:t>www.phonicsplay.co.uk</a:t>
            </a:r>
            <a:endParaRPr lang="en-GB" sz="2800">
              <a:solidFill>
                <a:srgbClr val="FFC000"/>
              </a:solidFill>
              <a:latin typeface="Sassoon Infant Std" panose="020B0503020103030203"/>
            </a:endParaRPr>
          </a:p>
          <a:p>
            <a:pPr marL="109728" indent="0" algn="ctr">
              <a:buNone/>
            </a:pPr>
            <a:endParaRPr lang="en-GB" sz="2800">
              <a:solidFill>
                <a:srgbClr val="FFC000"/>
              </a:solidFill>
              <a:latin typeface="Sassoon Infant Std" panose="020B0503020103030203"/>
            </a:endParaRPr>
          </a:p>
          <a:p>
            <a:pPr marL="109728" indent="0" algn="ctr">
              <a:buNone/>
            </a:pPr>
            <a:r>
              <a:rPr lang="en-GB" sz="2800">
                <a:solidFill>
                  <a:srgbClr val="FFC000"/>
                </a:solidFill>
                <a:latin typeface="Sassoon Infant Std" panose="020B0503020103030203"/>
                <a:hlinkClick r:id="rId4"/>
              </a:rPr>
              <a:t>https://www.bbc.co.uk/cbeebies/shows/alphablocks</a:t>
            </a:r>
            <a:endParaRPr lang="en-GB" sz="2800">
              <a:solidFill>
                <a:srgbClr val="FFC000"/>
              </a:solidFill>
              <a:latin typeface="Sassoon Infant Std" panose="020B0503020103030203"/>
            </a:endParaRPr>
          </a:p>
          <a:p>
            <a:pPr marL="109728" indent="0" algn="ctr">
              <a:buNone/>
            </a:pPr>
            <a:endParaRPr lang="en-GB" sz="2800">
              <a:solidFill>
                <a:srgbClr val="FFC000"/>
              </a:solidFill>
              <a:latin typeface="Sassoon Infant Std" panose="020B0503020103030203"/>
            </a:endParaRPr>
          </a:p>
          <a:p>
            <a:pPr marL="109728" indent="0" algn="ctr">
              <a:buNone/>
            </a:pPr>
            <a:r>
              <a:rPr lang="en-GB" sz="2800">
                <a:solidFill>
                  <a:srgbClr val="FFC000"/>
                </a:solidFill>
                <a:latin typeface="Sassoon Infant Std" panose="020B0503020103030203"/>
                <a:hlinkClick r:id="rId5"/>
              </a:rPr>
              <a:t>www.letterjoin.co.uk</a:t>
            </a:r>
            <a:endParaRPr lang="en-GB" sz="2800">
              <a:solidFill>
                <a:srgbClr val="FFC000"/>
              </a:solidFill>
              <a:latin typeface="Sassoon Infant Std" panose="020B0503020103030203"/>
            </a:endParaRPr>
          </a:p>
          <a:p>
            <a:pPr marL="109728" indent="0" algn="ctr">
              <a:buNone/>
            </a:pPr>
            <a:endParaRPr lang="en-US" sz="2800">
              <a:solidFill>
                <a:srgbClr val="FFC000"/>
              </a:solidFill>
              <a:latin typeface="Sassoon Infant Std" panose="020B0503020103030203"/>
            </a:endParaRPr>
          </a:p>
          <a:p>
            <a:pPr marL="109728" indent="0" algn="ctr">
              <a:buNone/>
            </a:pPr>
            <a:r>
              <a:rPr lang="en-GB" sz="2800">
                <a:solidFill>
                  <a:srgbClr val="FFC000"/>
                </a:solidFill>
                <a:latin typeface="Sassoon Infant Std" panose="020B0503020103030203"/>
                <a:hlinkClick r:id="rId6"/>
              </a:rPr>
              <a:t>https://letters-and-sounds.com</a:t>
            </a:r>
            <a:endParaRPr lang="en-GB" sz="2800">
              <a:solidFill>
                <a:srgbClr val="FFC000"/>
              </a:solidFill>
              <a:latin typeface="Sassoon Infant Std" panose="020B0503020103030203"/>
            </a:endParaRPr>
          </a:p>
          <a:p>
            <a:pPr marL="109728" indent="0" algn="ctr">
              <a:buNone/>
            </a:pPr>
            <a:endParaRPr lang="en-GB" sz="2800">
              <a:solidFill>
                <a:srgbClr val="FFC000"/>
              </a:solidFill>
              <a:latin typeface="Sassoon Infant Std" panose="020B0503020103030203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latin typeface="Letterjoin-Air Plus 40" pitchFamily="50" charset="0"/>
              </a:rPr>
              <a:t>Useful Websites </a:t>
            </a:r>
          </a:p>
        </p:txBody>
      </p:sp>
    </p:spTree>
    <p:extLst>
      <p:ext uri="{BB962C8B-B14F-4D97-AF65-F5344CB8AC3E}">
        <p14:creationId xmlns:p14="http://schemas.microsoft.com/office/powerpoint/2010/main" val="329423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09728" indent="0">
              <a:buNone/>
            </a:pPr>
            <a:endParaRPr lang="en-GB" sz="2400">
              <a:latin typeface="Letterjoin-Air Plus 40" pitchFamily="50" charset="0"/>
            </a:endParaRPr>
          </a:p>
          <a:p>
            <a:pPr marL="109728" indent="0">
              <a:buNone/>
            </a:pPr>
            <a:endParaRPr lang="en-GB" sz="2400">
              <a:latin typeface="Letterjoin-Air Plus 40" pitchFamily="50" charset="0"/>
            </a:endParaRPr>
          </a:p>
          <a:p>
            <a:pPr marL="109728" indent="0">
              <a:buNone/>
            </a:pPr>
            <a:endParaRPr lang="en-GB" sz="2400">
              <a:latin typeface="Letterjoin-Air Plus 40" pitchFamily="50" charset="0"/>
            </a:endParaRPr>
          </a:p>
          <a:p>
            <a:pPr marL="109728" indent="0" algn="ctr">
              <a:buNone/>
            </a:pPr>
            <a:r>
              <a:rPr lang="en-GB" sz="4100">
                <a:latin typeface="Letterjoin-Air Plus 40" pitchFamily="50" charset="0"/>
              </a:rPr>
              <a:t>Questions </a:t>
            </a:r>
          </a:p>
          <a:p>
            <a:pPr marL="109728" indent="0" algn="ctr">
              <a:buNone/>
            </a:pPr>
            <a:endParaRPr lang="en-GB" sz="240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40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40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400">
              <a:latin typeface="Letterjoin-Air Plus 40" pitchFamily="50" charset="0"/>
            </a:endParaRPr>
          </a:p>
          <a:p>
            <a:pPr marL="109728" indent="0" algn="ctr">
              <a:buNone/>
            </a:pPr>
            <a:endParaRPr lang="en-GB" sz="2300">
              <a:latin typeface="Letterjoin-Air Plus 4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76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03BF6DC2F39140BE55EC006705FD35" ma:contentTypeVersion="14" ma:contentTypeDescription="Create a new document." ma:contentTypeScope="" ma:versionID="f3f96ac6c5bf99e8be62a8c8e4fe8a9c">
  <xsd:schema xmlns:xsd="http://www.w3.org/2001/XMLSchema" xmlns:xs="http://www.w3.org/2001/XMLSchema" xmlns:p="http://schemas.microsoft.com/office/2006/metadata/properties" xmlns:ns3="beec8e89-a81f-40de-beaf-de0e3450ebee" xmlns:ns4="9fb698af-858f-4f22-be71-e383ecd73993" targetNamespace="http://schemas.microsoft.com/office/2006/metadata/properties" ma:root="true" ma:fieldsID="5d29f43708af49ac2c842fc6976fb034" ns3:_="" ns4:_="">
    <xsd:import namespace="beec8e89-a81f-40de-beaf-de0e3450ebee"/>
    <xsd:import namespace="9fb698af-858f-4f22-be71-e383ecd739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ec8e89-a81f-40de-beaf-de0e3450eb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b698af-858f-4f22-be71-e383ecd7399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8122F0-9F53-4EFE-9012-4A6CA3868895}">
  <ds:schemaRefs>
    <ds:schemaRef ds:uri="9fb698af-858f-4f22-be71-e383ecd73993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beec8e89-a81f-40de-beaf-de0e3450ebe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6B330D8-3A32-4E00-A6C6-53F1525E8C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FAEAC0-4648-4574-8FA8-52CC07014C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ec8e89-a81f-40de-beaf-de0e3450ebee"/>
    <ds:schemaRef ds:uri="9fb698af-858f-4f22-be71-e383ecd739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142</TotalTime>
  <Words>1276</Words>
  <Application>Microsoft Office PowerPoint</Application>
  <PresentationFormat>On-screen Show (4:3)</PresentationFormat>
  <Paragraphs>157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Calibri</vt:lpstr>
      <vt:lpstr>Letterjoin-Air Plus 40</vt:lpstr>
      <vt:lpstr>Lucida Sans Unicode</vt:lpstr>
      <vt:lpstr>Sassoon Infant Std</vt:lpstr>
      <vt:lpstr>Verdana</vt:lpstr>
      <vt:lpstr>Wingdings 2</vt:lpstr>
      <vt:lpstr>Wingdings 3</vt:lpstr>
      <vt:lpstr>Concourse</vt:lpstr>
      <vt:lpstr>Early Reading and Phonics Workshop – Pre-School</vt:lpstr>
      <vt:lpstr>What is Phonics? </vt:lpstr>
      <vt:lpstr>Phonics </vt:lpstr>
      <vt:lpstr>Phase One 1/ Foundations for Phonics</vt:lpstr>
      <vt:lpstr>Phase One 2</vt:lpstr>
      <vt:lpstr>Aspects 1-3 General Sound Discrimination</vt:lpstr>
      <vt:lpstr>Aspects 4-7</vt:lpstr>
      <vt:lpstr>Synthetic Phonics </vt:lpstr>
      <vt:lpstr>How to Say the Sounds </vt:lpstr>
      <vt:lpstr>Daily Phonics </vt:lpstr>
      <vt:lpstr>Developing fine motor skills</vt:lpstr>
      <vt:lpstr>Ideas for developing fine motor skills</vt:lpstr>
      <vt:lpstr>Here are few examples of children engaged in activities developing their fine motor skills.</vt:lpstr>
      <vt:lpstr>Mark Making</vt:lpstr>
      <vt:lpstr>Examples of mark-making 1</vt:lpstr>
      <vt:lpstr>Examples of mark-making 2</vt:lpstr>
      <vt:lpstr>Examples of mark-making 3</vt:lpstr>
      <vt:lpstr>Handwriting </vt:lpstr>
      <vt:lpstr>Phase 1 – Lilac Level Books 1</vt:lpstr>
      <vt:lpstr>Phase 1 – Lilac Level Books 2</vt:lpstr>
      <vt:lpstr>Phase 1 – Lilac Level Books 3 </vt:lpstr>
      <vt:lpstr>Recording in a reading diary</vt:lpstr>
      <vt:lpstr>Home Learning</vt:lpstr>
      <vt:lpstr>Home Learning – Example sheets</vt:lpstr>
      <vt:lpstr>Useful Websites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Edgington</dc:creator>
  <cp:lastModifiedBy>Rebecca Blyth</cp:lastModifiedBy>
  <cp:revision>4</cp:revision>
  <cp:lastPrinted>2023-04-25T07:15:11Z</cp:lastPrinted>
  <dcterms:created xsi:type="dcterms:W3CDTF">2015-09-23T06:35:44Z</dcterms:created>
  <dcterms:modified xsi:type="dcterms:W3CDTF">2023-04-25T09:20:20Z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0x0101004803BF6DC2F39140BE55EC006705FD35</vt:lpwstr>
  </property>
</Properties>
</file>