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2"/>
  </p:notesMasterIdLst>
  <p:sldIdLst>
    <p:sldId id="256" r:id="rId2"/>
    <p:sldId id="271" r:id="rId3"/>
    <p:sldId id="272" r:id="rId4"/>
    <p:sldId id="273" r:id="rId5"/>
    <p:sldId id="274" r:id="rId6"/>
    <p:sldId id="297" r:id="rId7"/>
    <p:sldId id="298" r:id="rId8"/>
    <p:sldId id="287" r:id="rId9"/>
    <p:sldId id="288" r:id="rId10"/>
    <p:sldId id="289" r:id="rId11"/>
    <p:sldId id="290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91" r:id="rId25"/>
    <p:sldId id="292" r:id="rId26"/>
    <p:sldId id="293" r:id="rId27"/>
    <p:sldId id="294" r:id="rId28"/>
    <p:sldId id="296" r:id="rId29"/>
    <p:sldId id="295" r:id="rId30"/>
    <p:sldId id="270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6C6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A62497-1FDF-480B-AC24-C7E7042CFFAC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8A666C-0139-4069-8984-553CC29ABE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357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C4F38-2884-44F2-BE49-664C85F79AE4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9B4A-E4E4-415E-9B1D-C6EBA55FB4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002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C4F38-2884-44F2-BE49-664C85F79AE4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9B4A-E4E4-415E-9B1D-C6EBA55FB4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977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C4F38-2884-44F2-BE49-664C85F79AE4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9B4A-E4E4-415E-9B1D-C6EBA55FB4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137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C4F38-2884-44F2-BE49-664C85F79AE4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9B4A-E4E4-415E-9B1D-C6EBA55FB4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150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C4F38-2884-44F2-BE49-664C85F79AE4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9B4A-E4E4-415E-9B1D-C6EBA55FB4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564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C4F38-2884-44F2-BE49-664C85F79AE4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9B4A-E4E4-415E-9B1D-C6EBA55FB4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39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C4F38-2884-44F2-BE49-664C85F79AE4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9B4A-E4E4-415E-9B1D-C6EBA55FB4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696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C4F38-2884-44F2-BE49-664C85F79AE4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9B4A-E4E4-415E-9B1D-C6EBA55FB4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207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C4F38-2884-44F2-BE49-664C85F79AE4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9B4A-E4E4-415E-9B1D-C6EBA55FB4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41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C4F38-2884-44F2-BE49-664C85F79AE4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9B4A-E4E4-415E-9B1D-C6EBA55FB4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732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C4F38-2884-44F2-BE49-664C85F79AE4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9B4A-E4E4-415E-9B1D-C6EBA55FB4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842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C4F38-2884-44F2-BE49-664C85F79AE4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E9B4A-E4E4-415E-9B1D-C6EBA55FB4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0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23"/>
          <a:stretch/>
        </p:blipFill>
        <p:spPr>
          <a:xfrm>
            <a:off x="0" y="-279272"/>
            <a:ext cx="12192000" cy="612071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9422" y="1184456"/>
            <a:ext cx="48227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Wintringham</a:t>
            </a:r>
            <a:r>
              <a:rPr lang="en-GB" sz="32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Primary Academy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57846" y="5845184"/>
            <a:ext cx="10778154" cy="1160721"/>
            <a:chOff x="474731" y="5375791"/>
            <a:chExt cx="10778154" cy="116072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039" y="5544065"/>
              <a:ext cx="1309067" cy="93056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4697" y="5375791"/>
              <a:ext cx="1052072" cy="808537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61812" y="5544065"/>
              <a:ext cx="1491073" cy="992447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74731" y="5725332"/>
              <a:ext cx="1230502" cy="45899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2079" y="5903008"/>
              <a:ext cx="1696994" cy="28132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774073" y="5621455"/>
              <a:ext cx="1438275" cy="6667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570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8048" r="3946" b="8469"/>
          <a:stretch/>
        </p:blipFill>
        <p:spPr>
          <a:xfrm>
            <a:off x="-57665" y="-749643"/>
            <a:ext cx="12249665" cy="789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14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07" t="14655" r="4201" b="5705"/>
          <a:stretch/>
        </p:blipFill>
        <p:spPr>
          <a:xfrm>
            <a:off x="3781168" y="0"/>
            <a:ext cx="841083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9857" y="550142"/>
            <a:ext cx="48227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Local context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529857" y="1785358"/>
            <a:ext cx="4140997" cy="1569660"/>
            <a:chOff x="529857" y="1785358"/>
            <a:chExt cx="4140997" cy="1569660"/>
          </a:xfrm>
        </p:grpSpPr>
        <p:sp>
          <p:nvSpPr>
            <p:cNvPr id="4" name="TextBox 3"/>
            <p:cNvSpPr txBox="1"/>
            <p:nvPr/>
          </p:nvSpPr>
          <p:spPr>
            <a:xfrm>
              <a:off x="529857" y="1785358"/>
              <a:ext cx="414099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latin typeface="Arial Narrow" panose="020B0606020202030204" pitchFamily="34" charset="0"/>
                  <a:sym typeface="Wingdings" panose="05000000000000000000" pitchFamily="2" charset="2"/>
                </a:rPr>
                <a:t>1    Market square</a:t>
              </a:r>
            </a:p>
            <a:p>
              <a:r>
                <a:rPr lang="en-GB" sz="1600" dirty="0" smtClean="0">
                  <a:latin typeface="Arial Narrow" panose="020B0606020202030204" pitchFamily="34" charset="0"/>
                  <a:sym typeface="Wingdings" panose="05000000000000000000" pitchFamily="2" charset="2"/>
                </a:rPr>
                <a:t>2    Civic Building</a:t>
              </a:r>
            </a:p>
            <a:p>
              <a:r>
                <a:rPr lang="en-GB" sz="1600" dirty="0" smtClean="0">
                  <a:latin typeface="Arial Narrow" panose="020B0606020202030204" pitchFamily="34" charset="0"/>
                  <a:sym typeface="Wingdings" panose="05000000000000000000" pitchFamily="2" charset="2"/>
                </a:rPr>
                <a:t>3    Residential Square</a:t>
              </a:r>
            </a:p>
            <a:p>
              <a:r>
                <a:rPr lang="en-GB" sz="1600" dirty="0" smtClean="0">
                  <a:latin typeface="Arial Narrow" panose="020B0606020202030204" pitchFamily="34" charset="0"/>
                  <a:sym typeface="Wingdings" panose="05000000000000000000" pitchFamily="2" charset="2"/>
                </a:rPr>
                <a:t>4    Pedestrian route to St </a:t>
              </a:r>
              <a:r>
                <a:rPr lang="en-GB" sz="1600" dirty="0" err="1" smtClean="0">
                  <a:latin typeface="Arial Narrow" panose="020B0606020202030204" pitchFamily="34" charset="0"/>
                  <a:sym typeface="Wingdings" panose="05000000000000000000" pitchFamily="2" charset="2"/>
                </a:rPr>
                <a:t>Neots</a:t>
              </a:r>
              <a:endPara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endParaRPr>
            </a:p>
            <a:p>
              <a:r>
                <a:rPr lang="en-GB" sz="1600" dirty="0" smtClean="0">
                  <a:latin typeface="Arial Narrow" panose="020B0606020202030204" pitchFamily="34" charset="0"/>
                  <a:sym typeface="Wingdings" panose="05000000000000000000" pitchFamily="2" charset="2"/>
                </a:rPr>
                <a:t>5    Green cycle – Pedestrian Route</a:t>
              </a:r>
            </a:p>
            <a:p>
              <a:r>
                <a:rPr lang="en-GB" sz="1600" dirty="0" smtClean="0">
                  <a:latin typeface="Arial Narrow" panose="020B0606020202030204" pitchFamily="34" charset="0"/>
                  <a:sym typeface="Wingdings" panose="05000000000000000000" pitchFamily="2" charset="2"/>
                </a:rPr>
                <a:t>6    Workplace area</a:t>
              </a:r>
              <a:endParaRPr lang="en-GB" sz="1600" dirty="0">
                <a:latin typeface="Arial Narrow" panose="020B060602020203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584886" y="3064475"/>
              <a:ext cx="164757" cy="205946"/>
            </a:xfrm>
            <a:prstGeom prst="ellipse">
              <a:avLst/>
            </a:prstGeom>
            <a:noFill/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584886" y="2800848"/>
              <a:ext cx="164757" cy="205946"/>
            </a:xfrm>
            <a:prstGeom prst="ellipse">
              <a:avLst/>
            </a:prstGeom>
            <a:noFill/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593124" y="2570188"/>
              <a:ext cx="164757" cy="205946"/>
            </a:xfrm>
            <a:prstGeom prst="ellipse">
              <a:avLst/>
            </a:prstGeom>
            <a:noFill/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593124" y="2331275"/>
              <a:ext cx="164757" cy="205946"/>
            </a:xfrm>
            <a:prstGeom prst="ellipse">
              <a:avLst/>
            </a:prstGeom>
            <a:noFill/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584886" y="2092377"/>
              <a:ext cx="164757" cy="205946"/>
            </a:xfrm>
            <a:prstGeom prst="ellipse">
              <a:avLst/>
            </a:prstGeom>
            <a:noFill/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584886" y="1853472"/>
              <a:ext cx="164757" cy="205946"/>
            </a:xfrm>
            <a:prstGeom prst="ellipse">
              <a:avLst/>
            </a:prstGeom>
            <a:noFill/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77" y="5758249"/>
            <a:ext cx="1309067" cy="93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80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11054"/>
          <a:stretch/>
        </p:blipFill>
        <p:spPr>
          <a:xfrm>
            <a:off x="0" y="-238897"/>
            <a:ext cx="12192000" cy="73248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24559" y="6273225"/>
            <a:ext cx="2806467" cy="584775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Local context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740" y="4591927"/>
            <a:ext cx="15075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 Narrow" panose="020B0606020202030204" pitchFamily="34" charset="0"/>
              </a:rPr>
              <a:t>Circulation zone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3740" y="4300626"/>
            <a:ext cx="15075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 Narrow" panose="020B0606020202030204" pitchFamily="34" charset="0"/>
              </a:rPr>
              <a:t>Staff room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740" y="4883228"/>
            <a:ext cx="15075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 Narrow" panose="020B0606020202030204" pitchFamily="34" charset="0"/>
              </a:rPr>
              <a:t>ICT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3740" y="5189195"/>
            <a:ext cx="15075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 Narrow" panose="020B0606020202030204" pitchFamily="34" charset="0"/>
              </a:rPr>
              <a:t>School hall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3740" y="5496972"/>
            <a:ext cx="15075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 Narrow" panose="020B0606020202030204" pitchFamily="34" charset="0"/>
              </a:rPr>
              <a:t>Kitchen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3740" y="5786117"/>
            <a:ext cx="15075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 Narrow" panose="020B0606020202030204" pitchFamily="34" charset="0"/>
              </a:rPr>
              <a:t>Dance studio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3740" y="6089632"/>
            <a:ext cx="15075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 Narrow" panose="020B0606020202030204" pitchFamily="34" charset="0"/>
              </a:rPr>
              <a:t>Grove area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3740" y="6374515"/>
            <a:ext cx="15075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 Narrow" panose="020B0606020202030204" pitchFamily="34" charset="0"/>
              </a:rPr>
              <a:t>Outside teaching area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20266" y="4302005"/>
            <a:ext cx="15075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 Narrow" panose="020B0606020202030204" pitchFamily="34" charset="0"/>
              </a:rPr>
              <a:t>Early Years Cluster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320266" y="4581546"/>
            <a:ext cx="1848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 Narrow" panose="020B0606020202030204" pitchFamily="34" charset="0"/>
              </a:rPr>
              <a:t>Reception Year Cluster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320266" y="4887846"/>
            <a:ext cx="1848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 Narrow" panose="020B0606020202030204" pitchFamily="34" charset="0"/>
              </a:rPr>
              <a:t>Year 1 Class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20266" y="5174982"/>
            <a:ext cx="1848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 Narrow" panose="020B0606020202030204" pitchFamily="34" charset="0"/>
              </a:rPr>
              <a:t>Year 2 Class</a:t>
            </a:r>
          </a:p>
        </p:txBody>
      </p:sp>
    </p:spTree>
    <p:extLst>
      <p:ext uri="{BB962C8B-B14F-4D97-AF65-F5344CB8AC3E}">
        <p14:creationId xmlns:p14="http://schemas.microsoft.com/office/powerpoint/2010/main" val="268544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41"/>
          <a:stretch/>
        </p:blipFill>
        <p:spPr>
          <a:xfrm>
            <a:off x="1798279" y="560172"/>
            <a:ext cx="10393722" cy="629782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5" y="482025"/>
            <a:ext cx="369916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First floor plan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7630" y="1828350"/>
            <a:ext cx="414099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1    </a:t>
            </a:r>
          </a:p>
          <a:p>
            <a:endParaRPr lang="en-GB" sz="1100" b="1" dirty="0" smtClean="0">
              <a:latin typeface="Arial Narrow" panose="020B0606020202030204" pitchFamily="34" charset="0"/>
              <a:sym typeface="Wingdings" panose="05000000000000000000" pitchFamily="2" charset="2"/>
            </a:endParaRPr>
          </a:p>
          <a:p>
            <a:r>
              <a:rPr lang="en-GB" sz="1100" b="1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     </a:t>
            </a:r>
          </a:p>
          <a:p>
            <a:r>
              <a:rPr lang="en-GB" sz="1100" b="1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3</a:t>
            </a:r>
          </a:p>
          <a:p>
            <a:endParaRPr lang="en-GB" sz="1100" dirty="0">
              <a:latin typeface="Arial Narrow" panose="020B060602020203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584886" y="3064475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84886" y="2800848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93124" y="2570188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93124" y="2331275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84886" y="2092377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84886" y="1853472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00931" y="1828309"/>
            <a:ext cx="41409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Staff room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Circulation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Library area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Year 3 Classroom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Year 4 Classroom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Year 5 </a:t>
            </a:r>
            <a:r>
              <a:rPr lang="en-GB" sz="1600" dirty="0" err="1" smtClean="0">
                <a:latin typeface="Arial Narrow" panose="020B0606020202030204" pitchFamily="34" charset="0"/>
                <a:sym typeface="Wingdings" panose="05000000000000000000" pitchFamily="2" charset="2"/>
              </a:rPr>
              <a:t>Clasroom</a:t>
            </a:r>
            <a:endParaRPr lang="en-GB" sz="1600" dirty="0" smtClean="0">
              <a:latin typeface="Arial Narrow" panose="020B0606020202030204" pitchFamily="34" charset="0"/>
              <a:sym typeface="Wingdings" panose="05000000000000000000" pitchFamily="2" charset="2"/>
            </a:endParaRP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Year 6 Cluster</a:t>
            </a:r>
            <a:endParaRPr lang="en-GB" sz="1600" dirty="0">
              <a:latin typeface="Arial Narrow" panose="020B0606020202030204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-733168" y="5329881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-733168" y="5066254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-724930" y="4835594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-724930" y="4596681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-733168" y="4357783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-733168" y="4118878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36162" y="1895664"/>
            <a:ext cx="37366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</a:p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2     </a:t>
            </a:r>
          </a:p>
          <a:p>
            <a:endParaRPr lang="en-GB" sz="1100" dirty="0">
              <a:latin typeface="Arial Narrow" panose="020B0606020202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18036" y="2367524"/>
            <a:ext cx="3533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</a:p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Y3   </a:t>
            </a:r>
          </a:p>
        </p:txBody>
      </p:sp>
      <p:sp>
        <p:nvSpPr>
          <p:cNvPr id="22" name="Oval 21"/>
          <p:cNvSpPr/>
          <p:nvPr/>
        </p:nvSpPr>
        <p:spPr>
          <a:xfrm>
            <a:off x="593124" y="3322673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512128" y="2761660"/>
            <a:ext cx="5133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Y4 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12128" y="3314188"/>
            <a:ext cx="5133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Y6</a:t>
            </a:r>
            <a:endParaRPr lang="en-GB" sz="1100" dirty="0">
              <a:latin typeface="Arial Narrow" panose="020B0606020202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3890" y="2888241"/>
            <a:ext cx="51338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 dirty="0" smtClean="0">
              <a:latin typeface="Arial Narrow" panose="020B0606020202030204" pitchFamily="34" charset="0"/>
              <a:sym typeface="Wingdings" panose="05000000000000000000" pitchFamily="2" charset="2"/>
            </a:endParaRPr>
          </a:p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Y5   </a:t>
            </a:r>
          </a:p>
          <a:p>
            <a:endParaRPr lang="en-GB" sz="1100" dirty="0">
              <a:latin typeface="Arial Narrow" panose="020B0606020202030204" pitchFamily="34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77" y="5758249"/>
            <a:ext cx="1309067" cy="93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96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8202" y="-469557"/>
            <a:ext cx="12370819" cy="874274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6957" y="5402229"/>
            <a:ext cx="48227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Front entrance approach</a:t>
            </a:r>
            <a:endParaRPr lang="en-GB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516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141" y="-1813426"/>
            <a:ext cx="12389709" cy="87560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6957" y="5402229"/>
            <a:ext cx="48227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Front entrance approach</a:t>
            </a:r>
            <a:endParaRPr lang="en-GB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6662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01" r="50085"/>
          <a:stretch/>
        </p:blipFill>
        <p:spPr>
          <a:xfrm>
            <a:off x="-76148" y="1641416"/>
            <a:ext cx="6732322" cy="56671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70" t="13213"/>
          <a:stretch/>
        </p:blipFill>
        <p:spPr>
          <a:xfrm>
            <a:off x="6656174" y="-1"/>
            <a:ext cx="5885460" cy="725091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045" y="482025"/>
            <a:ext cx="3699160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Stakeholder consultations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8722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1" t="14294" r="3351" b="2582"/>
          <a:stretch/>
        </p:blipFill>
        <p:spPr>
          <a:xfrm>
            <a:off x="551935" y="27664"/>
            <a:ext cx="10857470" cy="68303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2796" y="243127"/>
            <a:ext cx="3699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Aspirations</a:t>
            </a:r>
            <a:endParaRPr lang="en-GB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5465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6" t="15015" r="4371" b="14955"/>
          <a:stretch/>
        </p:blipFill>
        <p:spPr>
          <a:xfrm>
            <a:off x="-500595" y="1"/>
            <a:ext cx="126925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4" y="482025"/>
            <a:ext cx="4078101" cy="1077218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School Plaza (subject to planning)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248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9" t="16817"/>
          <a:stretch/>
        </p:blipFill>
        <p:spPr>
          <a:xfrm>
            <a:off x="4053016" y="601363"/>
            <a:ext cx="8200292" cy="62566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4" y="482025"/>
            <a:ext cx="407810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Community use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31" r="93952" b="39730"/>
          <a:stretch/>
        </p:blipFill>
        <p:spPr>
          <a:xfrm>
            <a:off x="131222" y="4409356"/>
            <a:ext cx="643135" cy="40154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584886" y="3064475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84886" y="2800848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93124" y="2570188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93124" y="2331275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84886" y="2092377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84886" y="1853472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536162" y="1895664"/>
            <a:ext cx="37366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</a:p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2     </a:t>
            </a:r>
          </a:p>
          <a:p>
            <a:endParaRPr lang="en-GB" sz="1100" dirty="0">
              <a:latin typeface="Arial Narrow" panose="020B0606020202030204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93124" y="3322673"/>
            <a:ext cx="164757" cy="183259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536161" y="1656751"/>
            <a:ext cx="37366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</a:p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1</a:t>
            </a:r>
          </a:p>
          <a:p>
            <a:endParaRPr lang="en-GB" sz="1100" dirty="0">
              <a:latin typeface="Arial Narrow" panose="020B0606020202030204" pitchFamily="34" charset="0"/>
              <a:sym typeface="Wingdings" panose="05000000000000000000" pitchFamily="2" charset="2"/>
            </a:endParaRPr>
          </a:p>
          <a:p>
            <a:endParaRPr lang="en-GB" sz="1100" dirty="0" smtClean="0">
              <a:latin typeface="Arial Narrow" panose="020B0606020202030204" pitchFamily="34" charset="0"/>
              <a:sym typeface="Wingdings" panose="05000000000000000000" pitchFamily="2" charset="2"/>
            </a:endParaRPr>
          </a:p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     </a:t>
            </a:r>
          </a:p>
          <a:p>
            <a:endParaRPr lang="en-GB" sz="1100" dirty="0">
              <a:latin typeface="Arial Narrow" panose="020B0606020202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8166" y="1777277"/>
            <a:ext cx="373667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 </a:t>
            </a:r>
          </a:p>
          <a:p>
            <a:endParaRPr lang="en-GB" sz="1100" dirty="0">
              <a:latin typeface="Arial Narrow" panose="020B0606020202030204" pitchFamily="34" charset="0"/>
              <a:sym typeface="Wingdings" panose="05000000000000000000" pitchFamily="2" charset="2"/>
            </a:endParaRPr>
          </a:p>
          <a:p>
            <a:endParaRPr lang="en-GB" sz="1100" dirty="0" smtClean="0">
              <a:latin typeface="Arial Narrow" panose="020B0606020202030204" pitchFamily="34" charset="0"/>
              <a:sym typeface="Wingdings" panose="05000000000000000000" pitchFamily="2" charset="2"/>
            </a:endParaRPr>
          </a:p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3</a:t>
            </a:r>
          </a:p>
          <a:p>
            <a:endParaRPr lang="en-GB" sz="1100" dirty="0" smtClean="0">
              <a:latin typeface="Arial Narrow" panose="020B0606020202030204" pitchFamily="34" charset="0"/>
              <a:sym typeface="Wingdings" panose="05000000000000000000" pitchFamily="2" charset="2"/>
            </a:endParaRPr>
          </a:p>
          <a:p>
            <a:endParaRPr lang="en-GB" sz="1100" dirty="0">
              <a:latin typeface="Arial Narrow" panose="020B0606020202030204" pitchFamily="34" charset="0"/>
              <a:sym typeface="Wingdings" panose="05000000000000000000" pitchFamily="2" charset="2"/>
            </a:endParaRPr>
          </a:p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5 </a:t>
            </a:r>
            <a:endParaRPr lang="en-GB" sz="1100" dirty="0">
              <a:latin typeface="Arial Narrow" panose="020B060602020203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433878" y="2361413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442116" y="2619611"/>
            <a:ext cx="164757" cy="183259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433878" y="1856866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442116" y="2115064"/>
            <a:ext cx="164757" cy="183259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81066" y="4057101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81066" y="3552554"/>
            <a:ext cx="164757" cy="205946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89304" y="3810752"/>
            <a:ext cx="164757" cy="183259"/>
          </a:xfrm>
          <a:prstGeom prst="ellipse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808337" y="1778223"/>
            <a:ext cx="155983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Main entrance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Reception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Circulation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Sick bay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Staff Work room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Staff office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General office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Studio/Food/DT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Small Group Area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Main Hall</a:t>
            </a:r>
            <a:endParaRPr lang="en-GB" sz="1600" dirty="0">
              <a:latin typeface="Arial Narrow" panose="020B0606020202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57182" y="3019535"/>
            <a:ext cx="3736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6</a:t>
            </a:r>
            <a:endParaRPr lang="en-GB" sz="1100" dirty="0">
              <a:latin typeface="Arial Narrow" panose="020B060602020203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7182" y="2527851"/>
            <a:ext cx="3736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4</a:t>
            </a:r>
            <a:endParaRPr lang="en-GB" sz="1100" dirty="0">
              <a:latin typeface="Arial Narrow" panose="020B060602020203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50751" y="3285309"/>
            <a:ext cx="3736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</a:rPr>
              <a:t>7</a:t>
            </a:r>
            <a:endParaRPr lang="en-GB" sz="1100" dirty="0">
              <a:latin typeface="Arial Narrow" panose="020B060602020203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59255" y="3772385"/>
            <a:ext cx="3736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</a:rPr>
              <a:t>9</a:t>
            </a:r>
            <a:endParaRPr lang="en-GB" sz="1100" dirty="0">
              <a:latin typeface="Arial Narrow" panose="020B0606020202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01324" y="4025757"/>
            <a:ext cx="3736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10</a:t>
            </a:r>
            <a:endParaRPr lang="en-GB" sz="1100" dirty="0">
              <a:latin typeface="Arial Narrow" panose="020B060602020203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359514" y="1812324"/>
            <a:ext cx="3736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11</a:t>
            </a:r>
            <a:endParaRPr lang="en-GB" sz="1100" dirty="0">
              <a:latin typeface="Arial Narrow" panose="020B060602020203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359151" y="2065556"/>
            <a:ext cx="3736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12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39229" y="3517597"/>
            <a:ext cx="3736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8</a:t>
            </a:r>
            <a:endParaRPr lang="en-GB" sz="1100" dirty="0">
              <a:latin typeface="Arial Narrow" panose="020B060602020203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359151" y="2323704"/>
            <a:ext cx="3736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13</a:t>
            </a:r>
            <a:endParaRPr lang="en-GB" sz="1100" dirty="0">
              <a:latin typeface="Arial Narrow" panose="020B060602020203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359150" y="2583873"/>
            <a:ext cx="3736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15</a:t>
            </a:r>
            <a:endParaRPr lang="en-GB" sz="1100" dirty="0">
              <a:latin typeface="Arial Narrow" panose="020B060602020203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723654" y="1787610"/>
            <a:ext cx="15598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Small hall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Kitchen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School kitchen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P E Store</a:t>
            </a:r>
            <a:endParaRPr lang="en-GB" sz="1600" dirty="0">
              <a:latin typeface="Arial Narrow" panose="020B060602020203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04740" y="4511451"/>
            <a:ext cx="3274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Primary community-shared spaces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Main community access point</a:t>
            </a:r>
          </a:p>
          <a:p>
            <a:r>
              <a:rPr lang="en-GB" sz="1600" dirty="0" smtClean="0">
                <a:latin typeface="Arial Narrow" panose="020B0606020202030204" pitchFamily="34" charset="0"/>
                <a:sym typeface="Wingdings" panose="05000000000000000000" pitchFamily="2" charset="2"/>
              </a:rPr>
              <a:t>Secondary community access point</a:t>
            </a:r>
            <a:endParaRPr lang="en-GB" sz="1600" dirty="0">
              <a:latin typeface="Arial Narrow" panose="020B0606020202030204" pitchFamily="34" charset="0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521" r="93952" b="37420"/>
          <a:stretch/>
        </p:blipFill>
        <p:spPr>
          <a:xfrm>
            <a:off x="131030" y="4903185"/>
            <a:ext cx="643135" cy="15484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397" r="93952" b="32145"/>
          <a:stretch/>
        </p:blipFill>
        <p:spPr>
          <a:xfrm>
            <a:off x="122600" y="5103867"/>
            <a:ext cx="643135" cy="41053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77" y="5758249"/>
            <a:ext cx="1309067" cy="93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19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3" t="13934" r="3548"/>
          <a:stretch/>
        </p:blipFill>
        <p:spPr>
          <a:xfrm>
            <a:off x="-65903" y="0"/>
            <a:ext cx="12274378" cy="80610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4" y="482025"/>
            <a:ext cx="2274015" cy="584775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School hall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75922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3" t="14955" r="4278"/>
          <a:stretch/>
        </p:blipFill>
        <p:spPr>
          <a:xfrm>
            <a:off x="0" y="-560940"/>
            <a:ext cx="12257903" cy="806560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4" y="482025"/>
            <a:ext cx="7192005" cy="584775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Studio / Foot Tech / Science &amp; DT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43000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1" t="15256" r="3861" b="6546"/>
          <a:stretch/>
        </p:blipFill>
        <p:spPr>
          <a:xfrm>
            <a:off x="0" y="-321276"/>
            <a:ext cx="12249665" cy="73701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4" y="482025"/>
            <a:ext cx="7192005" cy="584775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Studio / Foot Tech / Science &amp; DT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2936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1" t="15015" r="4626" b="7387"/>
          <a:stretch/>
        </p:blipFill>
        <p:spPr>
          <a:xfrm>
            <a:off x="0" y="0"/>
            <a:ext cx="12266141" cy="738483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1520" y="482025"/>
            <a:ext cx="2158686" cy="584775"/>
          </a:xfrm>
          <a:prstGeom prst="rect">
            <a:avLst/>
          </a:prstGeom>
          <a:solidFill>
            <a:srgbClr val="FFFFFF">
              <a:alpha val="6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Atrium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732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1" t="14054" r="4031" b="15676"/>
          <a:stretch/>
        </p:blipFill>
        <p:spPr>
          <a:xfrm>
            <a:off x="0" y="-90616"/>
            <a:ext cx="12851967" cy="694861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4" y="482025"/>
            <a:ext cx="3517929" cy="584775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North East Entry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54397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" t="15255" r="4286" b="6907"/>
          <a:stretch/>
        </p:blipFill>
        <p:spPr>
          <a:xfrm>
            <a:off x="-74141" y="-461319"/>
            <a:ext cx="12266141" cy="74076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9759" y="465549"/>
            <a:ext cx="4473518" cy="584775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Year 1 colour scheme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1102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5" t="15135" r="4372" b="15195"/>
          <a:stretch/>
        </p:blipFill>
        <p:spPr>
          <a:xfrm>
            <a:off x="0" y="-107092"/>
            <a:ext cx="1273459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5" y="482025"/>
            <a:ext cx="4868934" cy="1077218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Play areas and outside </a:t>
            </a:r>
          </a:p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teaching areas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4471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6" t="14775" r="4117" b="14955"/>
          <a:stretch/>
        </p:blipFill>
        <p:spPr>
          <a:xfrm>
            <a:off x="-1" y="0"/>
            <a:ext cx="1268436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4" y="482025"/>
            <a:ext cx="5544437" cy="1077218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 Grove</a:t>
            </a:r>
          </a:p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(first floor circulation areas)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6503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27" t="18739" r="28333" b="9429"/>
          <a:stretch/>
        </p:blipFill>
        <p:spPr>
          <a:xfrm>
            <a:off x="5132174" y="173050"/>
            <a:ext cx="5338118" cy="63463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5" y="482025"/>
            <a:ext cx="2529388" cy="584775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 Grove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6" t="18739" r="72602" b="46847"/>
          <a:stretch/>
        </p:blipFill>
        <p:spPr>
          <a:xfrm>
            <a:off x="535460" y="1007059"/>
            <a:ext cx="4596714" cy="49509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77" y="5758249"/>
            <a:ext cx="1309067" cy="93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00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5" t="14535" r="4287" b="6907"/>
          <a:stretch/>
        </p:blipFill>
        <p:spPr>
          <a:xfrm>
            <a:off x="0" y="-140044"/>
            <a:ext cx="12192000" cy="743803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61164" y="292554"/>
            <a:ext cx="3748588" cy="584775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Circulation areas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621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83" b="53393"/>
          <a:stretch/>
        </p:blipFill>
        <p:spPr>
          <a:xfrm>
            <a:off x="-57665" y="3039762"/>
            <a:ext cx="12070263" cy="20512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4" y="482025"/>
            <a:ext cx="7192005" cy="1077218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School Plaza</a:t>
            </a:r>
          </a:p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North elevation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77" y="5758249"/>
            <a:ext cx="1309067" cy="93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27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84" b="52433"/>
          <a:stretch/>
        </p:blipFill>
        <p:spPr>
          <a:xfrm>
            <a:off x="-58773" y="3459892"/>
            <a:ext cx="12094254" cy="203474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4" y="482025"/>
            <a:ext cx="7192005" cy="584775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South West Elevation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77" y="5758249"/>
            <a:ext cx="1309067" cy="93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84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" t="21862" r="4796" b="53033"/>
          <a:stretch/>
        </p:blipFill>
        <p:spPr>
          <a:xfrm>
            <a:off x="-162356" y="3164934"/>
            <a:ext cx="12354356" cy="247798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4" y="482025"/>
            <a:ext cx="7192005" cy="1077218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Landscape elevation</a:t>
            </a:r>
          </a:p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North 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77" y="5758249"/>
            <a:ext cx="1309067" cy="93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09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" t="20781" b="53513"/>
          <a:stretch/>
        </p:blipFill>
        <p:spPr>
          <a:xfrm>
            <a:off x="98854" y="2652583"/>
            <a:ext cx="11964327" cy="21912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4" y="482025"/>
            <a:ext cx="7192005" cy="584775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North East Elevation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77" y="5758249"/>
            <a:ext cx="1309067" cy="93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09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7" t="12853" r="3096" b="4985"/>
          <a:stretch/>
        </p:blipFill>
        <p:spPr>
          <a:xfrm>
            <a:off x="1524000" y="482025"/>
            <a:ext cx="10577384" cy="65179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5" y="482025"/>
            <a:ext cx="2760048" cy="1077218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Landscape context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77" y="5758249"/>
            <a:ext cx="1309067" cy="93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40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8" t="19099" r="4603" b="4865"/>
          <a:stretch/>
        </p:blipFill>
        <p:spPr>
          <a:xfrm>
            <a:off x="0" y="-334486"/>
            <a:ext cx="12192000" cy="71924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5" y="482025"/>
            <a:ext cx="3171940" cy="584775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Sports facilities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1119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1" t="15375" b="5466"/>
          <a:stretch/>
        </p:blipFill>
        <p:spPr>
          <a:xfrm>
            <a:off x="2166551" y="933768"/>
            <a:ext cx="10243277" cy="59242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4" y="482025"/>
            <a:ext cx="7192005" cy="584775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Outdoor classrooms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77" y="5758249"/>
            <a:ext cx="1309067" cy="93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21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68" t="14175" r="3772" b="5826"/>
          <a:stretch/>
        </p:blipFill>
        <p:spPr>
          <a:xfrm>
            <a:off x="4703806" y="30183"/>
            <a:ext cx="7547512" cy="682781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044" y="482025"/>
            <a:ext cx="3419075" cy="584775"/>
          </a:xfrm>
          <a:prstGeom prst="rect">
            <a:avLst/>
          </a:prstGeom>
          <a:solidFill>
            <a:srgbClr val="FFFFFF">
              <a:alpha val="45098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Growing areas</a:t>
            </a:r>
            <a:endParaRPr lang="en-GB" sz="3200" b="1" dirty="0">
              <a:solidFill>
                <a:schemeClr val="tx1">
                  <a:lumMod val="50000"/>
                  <a:lumOff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9" t="14175" r="68184" b="48648"/>
          <a:stretch/>
        </p:blipFill>
        <p:spPr>
          <a:xfrm>
            <a:off x="0" y="1256270"/>
            <a:ext cx="4831678" cy="50691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77" y="5758249"/>
            <a:ext cx="1309067" cy="93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9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-107091" y="1449859"/>
            <a:ext cx="1197781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b="1" dirty="0" smtClean="0">
                <a:solidFill>
                  <a:schemeClr val="accent1">
                    <a:lumMod val="75000"/>
                  </a:schemeClr>
                </a:solidFill>
              </a:rPr>
              <a:t>Thank you</a:t>
            </a:r>
            <a:endParaRPr lang="en-GB" sz="88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GB" sz="8800" b="1" dirty="0" smtClean="0">
                <a:solidFill>
                  <a:schemeClr val="accent1">
                    <a:lumMod val="75000"/>
                  </a:schemeClr>
                </a:solidFill>
              </a:rPr>
              <a:t>Any questions?</a:t>
            </a:r>
            <a:endParaRPr lang="en-GB" sz="8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474731" y="5375791"/>
            <a:ext cx="10778154" cy="1160721"/>
            <a:chOff x="474731" y="5375791"/>
            <a:chExt cx="10778154" cy="1160721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039" y="5544065"/>
              <a:ext cx="1309067" cy="930560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4697" y="5375791"/>
              <a:ext cx="1052072" cy="80853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61812" y="5544065"/>
              <a:ext cx="1491073" cy="99244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4731" y="5725332"/>
              <a:ext cx="1230502" cy="45899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2079" y="5903008"/>
              <a:ext cx="1696994" cy="28132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774073" y="5621455"/>
              <a:ext cx="1438275" cy="6667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867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266</TotalTime>
  <Words>232</Words>
  <Application>Microsoft Office PowerPoint</Application>
  <PresentationFormat>Widescreen</PresentationFormat>
  <Paragraphs>112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Aharoni</vt:lpstr>
      <vt:lpstr>Arial</vt:lpstr>
      <vt:lpstr>Arial Narrow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Morgan Sindall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Avis, Dawn (MS)</dc:creator>
  <cp:lastModifiedBy>Kennard Kate</cp:lastModifiedBy>
  <cp:revision>24</cp:revision>
  <dcterms:created xsi:type="dcterms:W3CDTF">2019-11-26T09:30:47Z</dcterms:created>
  <dcterms:modified xsi:type="dcterms:W3CDTF">2019-12-04T10:50:19Z</dcterms:modified>
</cp:coreProperties>
</file>